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86" r:id="rId5"/>
  </p:sldMasterIdLst>
  <p:notesMasterIdLst>
    <p:notesMasterId r:id="rId56"/>
  </p:notesMasterIdLst>
  <p:handoutMasterIdLst>
    <p:handoutMasterId r:id="rId57"/>
  </p:handoutMasterIdLst>
  <p:sldIdLst>
    <p:sldId id="441" r:id="rId6"/>
    <p:sldId id="443" r:id="rId7"/>
    <p:sldId id="284" r:id="rId8"/>
    <p:sldId id="285" r:id="rId9"/>
    <p:sldId id="283" r:id="rId10"/>
    <p:sldId id="282" r:id="rId11"/>
    <p:sldId id="280" r:id="rId12"/>
    <p:sldId id="439" r:id="rId13"/>
    <p:sldId id="442" r:id="rId14"/>
    <p:sldId id="437" r:id="rId15"/>
    <p:sldId id="427" r:id="rId16"/>
    <p:sldId id="266" r:id="rId17"/>
    <p:sldId id="294" r:id="rId18"/>
    <p:sldId id="416" r:id="rId19"/>
    <p:sldId id="417" r:id="rId20"/>
    <p:sldId id="418" r:id="rId21"/>
    <p:sldId id="420" r:id="rId22"/>
    <p:sldId id="421" r:id="rId23"/>
    <p:sldId id="422" r:id="rId24"/>
    <p:sldId id="444" r:id="rId25"/>
    <p:sldId id="462" r:id="rId26"/>
    <p:sldId id="464" r:id="rId27"/>
    <p:sldId id="446" r:id="rId28"/>
    <p:sldId id="432" r:id="rId29"/>
    <p:sldId id="447" r:id="rId30"/>
    <p:sldId id="456" r:id="rId31"/>
    <p:sldId id="448" r:id="rId32"/>
    <p:sldId id="457" r:id="rId33"/>
    <p:sldId id="449" r:id="rId34"/>
    <p:sldId id="458" r:id="rId35"/>
    <p:sldId id="450" r:id="rId36"/>
    <p:sldId id="459" r:id="rId37"/>
    <p:sldId id="451" r:id="rId38"/>
    <p:sldId id="460" r:id="rId39"/>
    <p:sldId id="453" r:id="rId40"/>
    <p:sldId id="445" r:id="rId41"/>
    <p:sldId id="438" r:id="rId42"/>
    <p:sldId id="434" r:id="rId43"/>
    <p:sldId id="455" r:id="rId44"/>
    <p:sldId id="436" r:id="rId45"/>
    <p:sldId id="465" r:id="rId46"/>
    <p:sldId id="467" r:id="rId47"/>
    <p:sldId id="468" r:id="rId48"/>
    <p:sldId id="469" r:id="rId49"/>
    <p:sldId id="298" r:id="rId50"/>
    <p:sldId id="291" r:id="rId51"/>
    <p:sldId id="295" r:id="rId52"/>
    <p:sldId id="296" r:id="rId53"/>
    <p:sldId id="414" r:id="rId54"/>
    <p:sldId id="29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382"/>
    <a:srgbClr val="0090D6"/>
    <a:srgbClr val="0000FF"/>
    <a:srgbClr val="F1D3DC"/>
    <a:srgbClr val="F0E5B4"/>
    <a:srgbClr val="E5F6B5"/>
    <a:srgbClr val="F2768C"/>
    <a:srgbClr val="F1AA1E"/>
    <a:srgbClr val="BAD262"/>
    <a:srgbClr val="4DA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7569A-70B0-49C2-AA02-FD3E3295D290}" v="2825" dt="2022-01-11T21:42:02.190"/>
    <p1510:client id="{CDAA1A38-A7E1-40E4-B345-CEF18A285939}" v="158" dt="2022-01-11T21:32:24.486"/>
    <p1510:client id="{FBABAB80-C28C-445B-AE64-0F5998DC55D8}" v="34" dt="2022-01-11T21:00:48.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080" autoAdjust="0"/>
  </p:normalViewPr>
  <p:slideViewPr>
    <p:cSldViewPr snapToGrid="0">
      <p:cViewPr varScale="1">
        <p:scale>
          <a:sx n="45" d="100"/>
          <a:sy n="45" d="100"/>
        </p:scale>
        <p:origin x="2106" y="5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ald, Christopher" userId="a7c0beea-aeb8-4f23-9acb-6564e2424f0a" providerId="ADAL" clId="{1FD0E774-9FF9-4294-A749-E981C93D13A4}"/>
    <pc:docChg chg="modSld">
      <pc:chgData name="Ewald, Christopher" userId="a7c0beea-aeb8-4f23-9acb-6564e2424f0a" providerId="ADAL" clId="{1FD0E774-9FF9-4294-A749-E981C93D13A4}" dt="2022-01-11T21:47:37.128" v="6" actId="20577"/>
      <pc:docMkLst>
        <pc:docMk/>
      </pc:docMkLst>
      <pc:sldChg chg="modSp mod">
        <pc:chgData name="Ewald, Christopher" userId="a7c0beea-aeb8-4f23-9acb-6564e2424f0a" providerId="ADAL" clId="{1FD0E774-9FF9-4294-A749-E981C93D13A4}" dt="2022-01-11T21:47:14.547" v="1" actId="20577"/>
        <pc:sldMkLst>
          <pc:docMk/>
          <pc:sldMk cId="3696969342" sldId="445"/>
        </pc:sldMkLst>
        <pc:spChg chg="mod">
          <ac:chgData name="Ewald, Christopher" userId="a7c0beea-aeb8-4f23-9acb-6564e2424f0a" providerId="ADAL" clId="{1FD0E774-9FF9-4294-A749-E981C93D13A4}" dt="2022-01-11T21:47:14.547" v="1" actId="20577"/>
          <ac:spMkLst>
            <pc:docMk/>
            <pc:sldMk cId="3696969342" sldId="445"/>
            <ac:spMk id="7" creationId="{B1447B54-282A-4A03-932C-20095B06BA68}"/>
          </ac:spMkLst>
        </pc:spChg>
      </pc:sldChg>
      <pc:sldChg chg="modSp mod">
        <pc:chgData name="Ewald, Christopher" userId="a7c0beea-aeb8-4f23-9acb-6564e2424f0a" providerId="ADAL" clId="{1FD0E774-9FF9-4294-A749-E981C93D13A4}" dt="2022-01-11T21:47:37.128" v="6" actId="20577"/>
        <pc:sldMkLst>
          <pc:docMk/>
          <pc:sldMk cId="1956676483" sldId="469"/>
        </pc:sldMkLst>
        <pc:spChg chg="mod">
          <ac:chgData name="Ewald, Christopher" userId="a7c0beea-aeb8-4f23-9acb-6564e2424f0a" providerId="ADAL" clId="{1FD0E774-9FF9-4294-A749-E981C93D13A4}" dt="2022-01-11T21:47:37.128" v="6" actId="20577"/>
          <ac:spMkLst>
            <pc:docMk/>
            <pc:sldMk cId="1956676483" sldId="469"/>
            <ac:spMk id="10" creationId="{739160DC-6152-42F8-993B-17F3A067212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A63E1E-E825-4819-A4E7-FFDC69167EC3}"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F6EFCB99-80AA-4189-8BFE-EE7E6DB43A3A}">
      <dgm:prSet/>
      <dgm:spPr/>
      <dgm:t>
        <a:bodyPr/>
        <a:lstStyle/>
        <a:p>
          <a:r>
            <a:rPr lang="en-US"/>
            <a:t>One thing I like about myself...</a:t>
          </a:r>
        </a:p>
      </dgm:t>
    </dgm:pt>
    <dgm:pt modelId="{EA6CBBA4-FCA8-45DD-BA27-BD8978EE1C2D}" type="parTrans" cxnId="{228F5B00-65B3-42AA-8FF9-23AB2589A85D}">
      <dgm:prSet/>
      <dgm:spPr/>
      <dgm:t>
        <a:bodyPr/>
        <a:lstStyle/>
        <a:p>
          <a:endParaRPr lang="en-US"/>
        </a:p>
      </dgm:t>
    </dgm:pt>
    <dgm:pt modelId="{4A6C0C3B-9D92-4C0B-8F72-11C088C0716D}" type="sibTrans" cxnId="{228F5B00-65B3-42AA-8FF9-23AB2589A85D}">
      <dgm:prSet/>
      <dgm:spPr/>
      <dgm:t>
        <a:bodyPr/>
        <a:lstStyle/>
        <a:p>
          <a:endParaRPr lang="en-US"/>
        </a:p>
      </dgm:t>
    </dgm:pt>
    <dgm:pt modelId="{6A88F0DF-8443-48FA-8C94-625372364B9B}">
      <dgm:prSet/>
      <dgm:spPr/>
      <dgm:t>
        <a:bodyPr/>
        <a:lstStyle/>
        <a:p>
          <a:r>
            <a:rPr lang="en-US"/>
            <a:t>One thing I'm proud of...</a:t>
          </a:r>
        </a:p>
      </dgm:t>
    </dgm:pt>
    <dgm:pt modelId="{07632F0E-E4C1-4AB7-A85C-C1BD810BCAEA}" type="parTrans" cxnId="{C2CFC7E1-B647-4827-B697-0A0071D977BF}">
      <dgm:prSet/>
      <dgm:spPr/>
      <dgm:t>
        <a:bodyPr/>
        <a:lstStyle/>
        <a:p>
          <a:endParaRPr lang="en-US"/>
        </a:p>
      </dgm:t>
    </dgm:pt>
    <dgm:pt modelId="{D041AB81-8972-4FBF-AC82-738067D1D95D}" type="sibTrans" cxnId="{C2CFC7E1-B647-4827-B697-0A0071D977BF}">
      <dgm:prSet/>
      <dgm:spPr/>
      <dgm:t>
        <a:bodyPr/>
        <a:lstStyle/>
        <a:p>
          <a:endParaRPr lang="en-US"/>
        </a:p>
      </dgm:t>
    </dgm:pt>
    <dgm:pt modelId="{9665DB97-363B-4856-A94E-7D244F5B6A09}">
      <dgm:prSet/>
      <dgm:spPr/>
      <dgm:t>
        <a:bodyPr/>
        <a:lstStyle/>
        <a:p>
          <a:r>
            <a:rPr lang="en-US"/>
            <a:t>One thing I'm good at...</a:t>
          </a:r>
        </a:p>
      </dgm:t>
    </dgm:pt>
    <dgm:pt modelId="{BAE35689-D461-4A3B-A66B-2B2B124E180D}" type="parTrans" cxnId="{AFB6203A-B222-4F02-81B9-F7BEA5900EC6}">
      <dgm:prSet/>
      <dgm:spPr/>
      <dgm:t>
        <a:bodyPr/>
        <a:lstStyle/>
        <a:p>
          <a:endParaRPr lang="en-US"/>
        </a:p>
      </dgm:t>
    </dgm:pt>
    <dgm:pt modelId="{50142735-6B13-4AED-9502-EC6B88D65125}" type="sibTrans" cxnId="{AFB6203A-B222-4F02-81B9-F7BEA5900EC6}">
      <dgm:prSet/>
      <dgm:spPr/>
      <dgm:t>
        <a:bodyPr/>
        <a:lstStyle/>
        <a:p>
          <a:endParaRPr lang="en-US"/>
        </a:p>
      </dgm:t>
    </dgm:pt>
    <dgm:pt modelId="{E0203763-BE65-461D-97BC-D785CFAB6EA6}">
      <dgm:prSet/>
      <dgm:spPr/>
      <dgm:t>
        <a:bodyPr/>
        <a:lstStyle/>
        <a:p>
          <a:r>
            <a:rPr lang="en-US"/>
            <a:t>One thing that makes me </a:t>
          </a:r>
          <a:r>
            <a:rPr lang="en-US" i="1"/>
            <a:t>me</a:t>
          </a:r>
          <a:r>
            <a:rPr lang="en-US"/>
            <a:t> is...</a:t>
          </a:r>
        </a:p>
      </dgm:t>
    </dgm:pt>
    <dgm:pt modelId="{44498631-2582-48D5-8A6A-EEF8F911BE3F}" type="parTrans" cxnId="{F70696FA-2484-43EA-9A18-A0B758960EF7}">
      <dgm:prSet/>
      <dgm:spPr/>
      <dgm:t>
        <a:bodyPr/>
        <a:lstStyle/>
        <a:p>
          <a:endParaRPr lang="en-US"/>
        </a:p>
      </dgm:t>
    </dgm:pt>
    <dgm:pt modelId="{78BC814C-1ACC-4940-8BC8-815D07A24522}" type="sibTrans" cxnId="{F70696FA-2484-43EA-9A18-A0B758960EF7}">
      <dgm:prSet/>
      <dgm:spPr/>
      <dgm:t>
        <a:bodyPr/>
        <a:lstStyle/>
        <a:p>
          <a:endParaRPr lang="en-US"/>
        </a:p>
      </dgm:t>
    </dgm:pt>
    <dgm:pt modelId="{B561E0E6-C559-4251-9921-1159598169BA}" type="pres">
      <dgm:prSet presAssocID="{17A63E1E-E825-4819-A4E7-FFDC69167EC3}" presName="outerComposite" presStyleCnt="0">
        <dgm:presLayoutVars>
          <dgm:chMax val="5"/>
          <dgm:dir/>
          <dgm:resizeHandles val="exact"/>
        </dgm:presLayoutVars>
      </dgm:prSet>
      <dgm:spPr/>
    </dgm:pt>
    <dgm:pt modelId="{2615977E-D6AF-43D3-B8C1-6EC3FCA79CD8}" type="pres">
      <dgm:prSet presAssocID="{17A63E1E-E825-4819-A4E7-FFDC69167EC3}" presName="dummyMaxCanvas" presStyleCnt="0">
        <dgm:presLayoutVars/>
      </dgm:prSet>
      <dgm:spPr/>
    </dgm:pt>
    <dgm:pt modelId="{7534DF7C-180A-4602-98EC-AA0FE4960DBF}" type="pres">
      <dgm:prSet presAssocID="{17A63E1E-E825-4819-A4E7-FFDC69167EC3}" presName="FourNodes_1" presStyleLbl="node1" presStyleIdx="0" presStyleCnt="4">
        <dgm:presLayoutVars>
          <dgm:bulletEnabled val="1"/>
        </dgm:presLayoutVars>
      </dgm:prSet>
      <dgm:spPr/>
    </dgm:pt>
    <dgm:pt modelId="{6B403A83-2770-46A8-87DF-6BB2FB4DE9B5}" type="pres">
      <dgm:prSet presAssocID="{17A63E1E-E825-4819-A4E7-FFDC69167EC3}" presName="FourNodes_2" presStyleLbl="node1" presStyleIdx="1" presStyleCnt="4">
        <dgm:presLayoutVars>
          <dgm:bulletEnabled val="1"/>
        </dgm:presLayoutVars>
      </dgm:prSet>
      <dgm:spPr/>
    </dgm:pt>
    <dgm:pt modelId="{DA95FF41-4593-4672-B6EA-CBB63767E02A}" type="pres">
      <dgm:prSet presAssocID="{17A63E1E-E825-4819-A4E7-FFDC69167EC3}" presName="FourNodes_3" presStyleLbl="node1" presStyleIdx="2" presStyleCnt="4">
        <dgm:presLayoutVars>
          <dgm:bulletEnabled val="1"/>
        </dgm:presLayoutVars>
      </dgm:prSet>
      <dgm:spPr/>
    </dgm:pt>
    <dgm:pt modelId="{26620313-E567-4DD4-A450-F323A5743100}" type="pres">
      <dgm:prSet presAssocID="{17A63E1E-E825-4819-A4E7-FFDC69167EC3}" presName="FourNodes_4" presStyleLbl="node1" presStyleIdx="3" presStyleCnt="4">
        <dgm:presLayoutVars>
          <dgm:bulletEnabled val="1"/>
        </dgm:presLayoutVars>
      </dgm:prSet>
      <dgm:spPr/>
    </dgm:pt>
    <dgm:pt modelId="{2709D716-24E9-4DBE-8EE1-4031FE46A3E1}" type="pres">
      <dgm:prSet presAssocID="{17A63E1E-E825-4819-A4E7-FFDC69167EC3}" presName="FourConn_1-2" presStyleLbl="fgAccFollowNode1" presStyleIdx="0" presStyleCnt="3">
        <dgm:presLayoutVars>
          <dgm:bulletEnabled val="1"/>
        </dgm:presLayoutVars>
      </dgm:prSet>
      <dgm:spPr/>
    </dgm:pt>
    <dgm:pt modelId="{F81A9B97-7E9E-4823-AF05-C2C387A7B9FA}" type="pres">
      <dgm:prSet presAssocID="{17A63E1E-E825-4819-A4E7-FFDC69167EC3}" presName="FourConn_2-3" presStyleLbl="fgAccFollowNode1" presStyleIdx="1" presStyleCnt="3">
        <dgm:presLayoutVars>
          <dgm:bulletEnabled val="1"/>
        </dgm:presLayoutVars>
      </dgm:prSet>
      <dgm:spPr/>
    </dgm:pt>
    <dgm:pt modelId="{4005BC33-5257-4125-9197-810F099B69EA}" type="pres">
      <dgm:prSet presAssocID="{17A63E1E-E825-4819-A4E7-FFDC69167EC3}" presName="FourConn_3-4" presStyleLbl="fgAccFollowNode1" presStyleIdx="2" presStyleCnt="3">
        <dgm:presLayoutVars>
          <dgm:bulletEnabled val="1"/>
        </dgm:presLayoutVars>
      </dgm:prSet>
      <dgm:spPr/>
    </dgm:pt>
    <dgm:pt modelId="{B13A9F4C-C9E4-4DF4-8DE0-08459FAEE237}" type="pres">
      <dgm:prSet presAssocID="{17A63E1E-E825-4819-A4E7-FFDC69167EC3}" presName="FourNodes_1_text" presStyleLbl="node1" presStyleIdx="3" presStyleCnt="4">
        <dgm:presLayoutVars>
          <dgm:bulletEnabled val="1"/>
        </dgm:presLayoutVars>
      </dgm:prSet>
      <dgm:spPr/>
    </dgm:pt>
    <dgm:pt modelId="{4FD61210-744E-44CF-AF7B-E6FDA6DD23AA}" type="pres">
      <dgm:prSet presAssocID="{17A63E1E-E825-4819-A4E7-FFDC69167EC3}" presName="FourNodes_2_text" presStyleLbl="node1" presStyleIdx="3" presStyleCnt="4">
        <dgm:presLayoutVars>
          <dgm:bulletEnabled val="1"/>
        </dgm:presLayoutVars>
      </dgm:prSet>
      <dgm:spPr/>
    </dgm:pt>
    <dgm:pt modelId="{6FB2675E-4C37-4019-9861-9C0DEBAA028E}" type="pres">
      <dgm:prSet presAssocID="{17A63E1E-E825-4819-A4E7-FFDC69167EC3}" presName="FourNodes_3_text" presStyleLbl="node1" presStyleIdx="3" presStyleCnt="4">
        <dgm:presLayoutVars>
          <dgm:bulletEnabled val="1"/>
        </dgm:presLayoutVars>
      </dgm:prSet>
      <dgm:spPr/>
    </dgm:pt>
    <dgm:pt modelId="{103E439E-0B46-494E-BA4A-ACD62056EAC7}" type="pres">
      <dgm:prSet presAssocID="{17A63E1E-E825-4819-A4E7-FFDC69167EC3}" presName="FourNodes_4_text" presStyleLbl="node1" presStyleIdx="3" presStyleCnt="4">
        <dgm:presLayoutVars>
          <dgm:bulletEnabled val="1"/>
        </dgm:presLayoutVars>
      </dgm:prSet>
      <dgm:spPr/>
    </dgm:pt>
  </dgm:ptLst>
  <dgm:cxnLst>
    <dgm:cxn modelId="{228F5B00-65B3-42AA-8FF9-23AB2589A85D}" srcId="{17A63E1E-E825-4819-A4E7-FFDC69167EC3}" destId="{F6EFCB99-80AA-4189-8BFE-EE7E6DB43A3A}" srcOrd="0" destOrd="0" parTransId="{EA6CBBA4-FCA8-45DD-BA27-BD8978EE1C2D}" sibTransId="{4A6C0C3B-9D92-4C0B-8F72-11C088C0716D}"/>
    <dgm:cxn modelId="{4F67B204-A107-4A8F-8AC2-2D11CFF8BC8F}" type="presOf" srcId="{4A6C0C3B-9D92-4C0B-8F72-11C088C0716D}" destId="{2709D716-24E9-4DBE-8EE1-4031FE46A3E1}" srcOrd="0" destOrd="0" presId="urn:microsoft.com/office/officeart/2005/8/layout/vProcess5"/>
    <dgm:cxn modelId="{72844130-520B-46DB-A395-BC5EBF78287F}" type="presOf" srcId="{9665DB97-363B-4856-A94E-7D244F5B6A09}" destId="{DA95FF41-4593-4672-B6EA-CBB63767E02A}" srcOrd="0" destOrd="0" presId="urn:microsoft.com/office/officeart/2005/8/layout/vProcess5"/>
    <dgm:cxn modelId="{AFB6203A-B222-4F02-81B9-F7BEA5900EC6}" srcId="{17A63E1E-E825-4819-A4E7-FFDC69167EC3}" destId="{9665DB97-363B-4856-A94E-7D244F5B6A09}" srcOrd="2" destOrd="0" parTransId="{BAE35689-D461-4A3B-A66B-2B2B124E180D}" sibTransId="{50142735-6B13-4AED-9502-EC6B88D65125}"/>
    <dgm:cxn modelId="{B47CA842-F85F-4A39-95AA-359306D592FD}" type="presOf" srcId="{D041AB81-8972-4FBF-AC82-738067D1D95D}" destId="{F81A9B97-7E9E-4823-AF05-C2C387A7B9FA}" srcOrd="0" destOrd="0" presId="urn:microsoft.com/office/officeart/2005/8/layout/vProcess5"/>
    <dgm:cxn modelId="{44C5B666-0F0B-4E5E-B700-3EF4D0F213E4}" type="presOf" srcId="{E0203763-BE65-461D-97BC-D785CFAB6EA6}" destId="{26620313-E567-4DD4-A450-F323A5743100}" srcOrd="0" destOrd="0" presId="urn:microsoft.com/office/officeart/2005/8/layout/vProcess5"/>
    <dgm:cxn modelId="{1C0A9148-6E35-4212-A389-6E0F86FEC74B}" type="presOf" srcId="{F6EFCB99-80AA-4189-8BFE-EE7E6DB43A3A}" destId="{B13A9F4C-C9E4-4DF4-8DE0-08459FAEE237}" srcOrd="1" destOrd="0" presId="urn:microsoft.com/office/officeart/2005/8/layout/vProcess5"/>
    <dgm:cxn modelId="{3F6FEF76-F1BF-47CB-87E9-7BF8578240EE}" type="presOf" srcId="{6A88F0DF-8443-48FA-8C94-625372364B9B}" destId="{4FD61210-744E-44CF-AF7B-E6FDA6DD23AA}" srcOrd="1" destOrd="0" presId="urn:microsoft.com/office/officeart/2005/8/layout/vProcess5"/>
    <dgm:cxn modelId="{2FE57493-F83A-4586-A97D-511A7A813979}" type="presOf" srcId="{6A88F0DF-8443-48FA-8C94-625372364B9B}" destId="{6B403A83-2770-46A8-87DF-6BB2FB4DE9B5}" srcOrd="0" destOrd="0" presId="urn:microsoft.com/office/officeart/2005/8/layout/vProcess5"/>
    <dgm:cxn modelId="{A44BA1AA-8479-4354-9276-86385903909A}" type="presOf" srcId="{50142735-6B13-4AED-9502-EC6B88D65125}" destId="{4005BC33-5257-4125-9197-810F099B69EA}" srcOrd="0" destOrd="0" presId="urn:microsoft.com/office/officeart/2005/8/layout/vProcess5"/>
    <dgm:cxn modelId="{C4FCA4B4-C849-4A91-89FF-B89F327FF200}" type="presOf" srcId="{E0203763-BE65-461D-97BC-D785CFAB6EA6}" destId="{103E439E-0B46-494E-BA4A-ACD62056EAC7}" srcOrd="1" destOrd="0" presId="urn:microsoft.com/office/officeart/2005/8/layout/vProcess5"/>
    <dgm:cxn modelId="{FC7F51C5-E1C6-4817-B60F-BD431436EB8E}" type="presOf" srcId="{17A63E1E-E825-4819-A4E7-FFDC69167EC3}" destId="{B561E0E6-C559-4251-9921-1159598169BA}" srcOrd="0" destOrd="0" presId="urn:microsoft.com/office/officeart/2005/8/layout/vProcess5"/>
    <dgm:cxn modelId="{F93549D9-5BCD-4109-BDC8-7EC9E5CD8BD3}" type="presOf" srcId="{9665DB97-363B-4856-A94E-7D244F5B6A09}" destId="{6FB2675E-4C37-4019-9861-9C0DEBAA028E}" srcOrd="1" destOrd="0" presId="urn:microsoft.com/office/officeart/2005/8/layout/vProcess5"/>
    <dgm:cxn modelId="{C2CFC7E1-B647-4827-B697-0A0071D977BF}" srcId="{17A63E1E-E825-4819-A4E7-FFDC69167EC3}" destId="{6A88F0DF-8443-48FA-8C94-625372364B9B}" srcOrd="1" destOrd="0" parTransId="{07632F0E-E4C1-4AB7-A85C-C1BD810BCAEA}" sibTransId="{D041AB81-8972-4FBF-AC82-738067D1D95D}"/>
    <dgm:cxn modelId="{2A06BDE5-8E28-4EE1-8412-D23165AA3415}" type="presOf" srcId="{F6EFCB99-80AA-4189-8BFE-EE7E6DB43A3A}" destId="{7534DF7C-180A-4602-98EC-AA0FE4960DBF}" srcOrd="0" destOrd="0" presId="urn:microsoft.com/office/officeart/2005/8/layout/vProcess5"/>
    <dgm:cxn modelId="{F70696FA-2484-43EA-9A18-A0B758960EF7}" srcId="{17A63E1E-E825-4819-A4E7-FFDC69167EC3}" destId="{E0203763-BE65-461D-97BC-D785CFAB6EA6}" srcOrd="3" destOrd="0" parTransId="{44498631-2582-48D5-8A6A-EEF8F911BE3F}" sibTransId="{78BC814C-1ACC-4940-8BC8-815D07A24522}"/>
    <dgm:cxn modelId="{27FCE5E1-5B2D-47CB-AB44-D7D675FD7030}" type="presParOf" srcId="{B561E0E6-C559-4251-9921-1159598169BA}" destId="{2615977E-D6AF-43D3-B8C1-6EC3FCA79CD8}" srcOrd="0" destOrd="0" presId="urn:microsoft.com/office/officeart/2005/8/layout/vProcess5"/>
    <dgm:cxn modelId="{250F7A98-28A5-4C00-9273-A56C5EE51F39}" type="presParOf" srcId="{B561E0E6-C559-4251-9921-1159598169BA}" destId="{7534DF7C-180A-4602-98EC-AA0FE4960DBF}" srcOrd="1" destOrd="0" presId="urn:microsoft.com/office/officeart/2005/8/layout/vProcess5"/>
    <dgm:cxn modelId="{7E672B14-E268-49C1-B050-ED2D8C09D7AD}" type="presParOf" srcId="{B561E0E6-C559-4251-9921-1159598169BA}" destId="{6B403A83-2770-46A8-87DF-6BB2FB4DE9B5}" srcOrd="2" destOrd="0" presId="urn:microsoft.com/office/officeart/2005/8/layout/vProcess5"/>
    <dgm:cxn modelId="{C3583AC6-E136-4D0E-80E2-FC60DE5E6552}" type="presParOf" srcId="{B561E0E6-C559-4251-9921-1159598169BA}" destId="{DA95FF41-4593-4672-B6EA-CBB63767E02A}" srcOrd="3" destOrd="0" presId="urn:microsoft.com/office/officeart/2005/8/layout/vProcess5"/>
    <dgm:cxn modelId="{35B3CE21-87FE-4DB8-9CD0-FF3CC3002B51}" type="presParOf" srcId="{B561E0E6-C559-4251-9921-1159598169BA}" destId="{26620313-E567-4DD4-A450-F323A5743100}" srcOrd="4" destOrd="0" presId="urn:microsoft.com/office/officeart/2005/8/layout/vProcess5"/>
    <dgm:cxn modelId="{114F59CF-C7AA-40B1-99FC-2B0DD0D999E3}" type="presParOf" srcId="{B561E0E6-C559-4251-9921-1159598169BA}" destId="{2709D716-24E9-4DBE-8EE1-4031FE46A3E1}" srcOrd="5" destOrd="0" presId="urn:microsoft.com/office/officeart/2005/8/layout/vProcess5"/>
    <dgm:cxn modelId="{DAF2ADDC-749F-4513-919F-15A1A8E63961}" type="presParOf" srcId="{B561E0E6-C559-4251-9921-1159598169BA}" destId="{F81A9B97-7E9E-4823-AF05-C2C387A7B9FA}" srcOrd="6" destOrd="0" presId="urn:microsoft.com/office/officeart/2005/8/layout/vProcess5"/>
    <dgm:cxn modelId="{EEE43017-0171-4391-A95C-7D2CEB3DC263}" type="presParOf" srcId="{B561E0E6-C559-4251-9921-1159598169BA}" destId="{4005BC33-5257-4125-9197-810F099B69EA}" srcOrd="7" destOrd="0" presId="urn:microsoft.com/office/officeart/2005/8/layout/vProcess5"/>
    <dgm:cxn modelId="{9224FCFD-16DB-4887-85B5-E29D3C5A8B11}" type="presParOf" srcId="{B561E0E6-C559-4251-9921-1159598169BA}" destId="{B13A9F4C-C9E4-4DF4-8DE0-08459FAEE237}" srcOrd="8" destOrd="0" presId="urn:microsoft.com/office/officeart/2005/8/layout/vProcess5"/>
    <dgm:cxn modelId="{1D830E29-31B7-4DA4-AE6D-30ED8C8AEAD4}" type="presParOf" srcId="{B561E0E6-C559-4251-9921-1159598169BA}" destId="{4FD61210-744E-44CF-AF7B-E6FDA6DD23AA}" srcOrd="9" destOrd="0" presId="urn:microsoft.com/office/officeart/2005/8/layout/vProcess5"/>
    <dgm:cxn modelId="{CEDC0AFC-4A5D-4520-8B3D-761CC07482DA}" type="presParOf" srcId="{B561E0E6-C559-4251-9921-1159598169BA}" destId="{6FB2675E-4C37-4019-9861-9C0DEBAA028E}" srcOrd="10" destOrd="0" presId="urn:microsoft.com/office/officeart/2005/8/layout/vProcess5"/>
    <dgm:cxn modelId="{04EFD45E-F7ED-4F9D-8696-060399E325B6}" type="presParOf" srcId="{B561E0E6-C559-4251-9921-1159598169BA}" destId="{103E439E-0B46-494E-BA4A-ACD62056EAC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C1F7D-6CB7-4784-9A41-998663CB225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504B8177-C94B-445A-99F8-62B60B336E1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400" b="1"/>
            <a:t>Considerations</a:t>
          </a:r>
        </a:p>
      </dgm:t>
    </dgm:pt>
    <dgm:pt modelId="{8ED9ECE2-112B-425A-96BE-E46E2067E44F}" type="parTrans" cxnId="{889C8FFD-492F-4350-B0F2-DA47EC648C79}">
      <dgm:prSet/>
      <dgm:spPr/>
      <dgm:t>
        <a:bodyPr/>
        <a:lstStyle/>
        <a:p>
          <a:endParaRPr lang="en-US"/>
        </a:p>
      </dgm:t>
    </dgm:pt>
    <dgm:pt modelId="{E67EBED4-6987-41DB-970B-8DFF4F82C82C}" type="sibTrans" cxnId="{889C8FFD-492F-4350-B0F2-DA47EC648C79}">
      <dgm:prSet/>
      <dgm:spPr/>
      <dgm:t>
        <a:bodyPr/>
        <a:lstStyle/>
        <a:p>
          <a:endParaRPr lang="en-US"/>
        </a:p>
      </dgm:t>
    </dgm:pt>
    <dgm:pt modelId="{D53F42BA-4FD9-40FB-B348-8A0E43269D9B}">
      <dgm:prSet phldrT="[Text]" custT="1"/>
      <dgm:spPr>
        <a:solidFill>
          <a:srgbClr val="FF0000"/>
        </a:solidFill>
        <a:ln>
          <a:solidFill>
            <a:schemeClr val="tx1"/>
          </a:solidFill>
        </a:ln>
      </dgm:spPr>
      <dgm:t>
        <a:bodyPr/>
        <a:lstStyle/>
        <a:p>
          <a:r>
            <a:rPr lang="en-US" sz="1400">
              <a:solidFill>
                <a:schemeClr val="tx1"/>
              </a:solidFill>
            </a:rPr>
            <a:t>Language</a:t>
          </a:r>
        </a:p>
      </dgm:t>
    </dgm:pt>
    <dgm:pt modelId="{FDDD7588-628E-458F-BF9A-4161BB42B2AF}" type="parTrans" cxnId="{1093BDE2-C6FA-4861-989B-BEB4556D7B90}">
      <dgm:prSet/>
      <dgm:spPr>
        <a:solidFill>
          <a:srgbClr val="FF0000"/>
        </a:solidFill>
        <a:ln>
          <a:solidFill>
            <a:schemeClr val="tx1"/>
          </a:solidFill>
        </a:ln>
      </dgm:spPr>
      <dgm:t>
        <a:bodyPr/>
        <a:lstStyle/>
        <a:p>
          <a:endParaRPr lang="en-US"/>
        </a:p>
      </dgm:t>
    </dgm:pt>
    <dgm:pt modelId="{CFB41A1D-2F8B-4486-8195-14A30661013A}" type="sibTrans" cxnId="{1093BDE2-C6FA-4861-989B-BEB4556D7B90}">
      <dgm:prSet/>
      <dgm:spPr/>
      <dgm:t>
        <a:bodyPr/>
        <a:lstStyle/>
        <a:p>
          <a:endParaRPr lang="en-US"/>
        </a:p>
      </dgm:t>
    </dgm:pt>
    <dgm:pt modelId="{05E2FDF9-A21E-4400-ADBD-B5DD2E3206E3}">
      <dgm:prSet phldrT="[Text]" custT="1"/>
      <dgm:spPr>
        <a:solidFill>
          <a:srgbClr val="FFC000"/>
        </a:solidFill>
        <a:ln>
          <a:solidFill>
            <a:schemeClr val="tx1"/>
          </a:solidFill>
        </a:ln>
      </dgm:spPr>
      <dgm:t>
        <a:bodyPr/>
        <a:lstStyle/>
        <a:p>
          <a:r>
            <a:rPr lang="en-US" sz="1400">
              <a:solidFill>
                <a:schemeClr val="tx1"/>
              </a:solidFill>
            </a:rPr>
            <a:t>Promptness</a:t>
          </a:r>
        </a:p>
      </dgm:t>
    </dgm:pt>
    <dgm:pt modelId="{2F41177B-F2EE-4A2B-9722-33630B8AE372}" type="parTrans" cxnId="{3CA4895F-5DA4-4408-B960-9C9D2B62E61E}">
      <dgm:prSet/>
      <dgm:spPr>
        <a:solidFill>
          <a:srgbClr val="FFC000"/>
        </a:solidFill>
        <a:ln>
          <a:solidFill>
            <a:schemeClr val="tx1"/>
          </a:solidFill>
        </a:ln>
      </dgm:spPr>
      <dgm:t>
        <a:bodyPr/>
        <a:lstStyle/>
        <a:p>
          <a:endParaRPr lang="en-US"/>
        </a:p>
      </dgm:t>
    </dgm:pt>
    <dgm:pt modelId="{7B2F5BB0-3129-44C9-AB71-CCCFE702CAA1}" type="sibTrans" cxnId="{3CA4895F-5DA4-4408-B960-9C9D2B62E61E}">
      <dgm:prSet/>
      <dgm:spPr/>
      <dgm:t>
        <a:bodyPr/>
        <a:lstStyle/>
        <a:p>
          <a:endParaRPr lang="en-US"/>
        </a:p>
      </dgm:t>
    </dgm:pt>
    <dgm:pt modelId="{A877D9C9-E715-4441-917E-16BAFAE2D957}">
      <dgm:prSet phldrT="[Text]" custT="1"/>
      <dgm:spPr>
        <a:solidFill>
          <a:srgbClr val="FFFF00"/>
        </a:solidFill>
        <a:ln>
          <a:solidFill>
            <a:schemeClr val="tx1"/>
          </a:solidFill>
        </a:ln>
      </dgm:spPr>
      <dgm:t>
        <a:bodyPr/>
        <a:lstStyle/>
        <a:p>
          <a:r>
            <a:rPr lang="en-US" sz="1400">
              <a:solidFill>
                <a:schemeClr val="tx1"/>
              </a:solidFill>
            </a:rPr>
            <a:t>Engagement</a:t>
          </a:r>
        </a:p>
      </dgm:t>
    </dgm:pt>
    <dgm:pt modelId="{7F7B6028-4B31-4B50-AE1C-663DD9D359B7}" type="parTrans" cxnId="{10915FA2-59ED-4A9E-A725-372205692517}">
      <dgm:prSet/>
      <dgm:spPr>
        <a:solidFill>
          <a:srgbClr val="FFFF00"/>
        </a:solidFill>
        <a:ln>
          <a:solidFill>
            <a:schemeClr val="tx1"/>
          </a:solidFill>
        </a:ln>
      </dgm:spPr>
      <dgm:t>
        <a:bodyPr/>
        <a:lstStyle/>
        <a:p>
          <a:endParaRPr lang="en-US"/>
        </a:p>
      </dgm:t>
    </dgm:pt>
    <dgm:pt modelId="{75B5F3D4-46A3-48CE-AAFE-B3FEAF9AD203}" type="sibTrans" cxnId="{10915FA2-59ED-4A9E-A725-372205692517}">
      <dgm:prSet/>
      <dgm:spPr/>
      <dgm:t>
        <a:bodyPr/>
        <a:lstStyle/>
        <a:p>
          <a:endParaRPr lang="en-US"/>
        </a:p>
      </dgm:t>
    </dgm:pt>
    <dgm:pt modelId="{1F60CF8D-03C7-405C-9D0A-00ED27CE4C29}">
      <dgm:prSet phldrT="[Text]" custT="1"/>
      <dgm:spPr>
        <a:solidFill>
          <a:srgbClr val="00B050"/>
        </a:solidFill>
        <a:ln>
          <a:solidFill>
            <a:schemeClr val="tx1"/>
          </a:solidFill>
        </a:ln>
      </dgm:spPr>
      <dgm:t>
        <a:bodyPr/>
        <a:lstStyle/>
        <a:p>
          <a:r>
            <a:rPr lang="en-US" sz="1400">
              <a:solidFill>
                <a:schemeClr val="tx1"/>
              </a:solidFill>
            </a:rPr>
            <a:t>Conduct</a:t>
          </a:r>
        </a:p>
      </dgm:t>
    </dgm:pt>
    <dgm:pt modelId="{53FEDC04-9930-4F03-9B1D-64858C4D9375}" type="parTrans" cxnId="{4CAB8C33-522A-436D-A32F-8D4E1B149F9E}">
      <dgm:prSet/>
      <dgm:spPr>
        <a:solidFill>
          <a:srgbClr val="00B050"/>
        </a:solidFill>
        <a:ln>
          <a:solidFill>
            <a:schemeClr val="tx1"/>
          </a:solidFill>
        </a:ln>
      </dgm:spPr>
      <dgm:t>
        <a:bodyPr/>
        <a:lstStyle/>
        <a:p>
          <a:endParaRPr lang="en-US"/>
        </a:p>
      </dgm:t>
    </dgm:pt>
    <dgm:pt modelId="{241F0568-4F86-40D1-B0AE-DE5ADC9934A3}" type="sibTrans" cxnId="{4CAB8C33-522A-436D-A32F-8D4E1B149F9E}">
      <dgm:prSet/>
      <dgm:spPr/>
      <dgm:t>
        <a:bodyPr/>
        <a:lstStyle/>
        <a:p>
          <a:endParaRPr lang="en-US"/>
        </a:p>
      </dgm:t>
    </dgm:pt>
    <dgm:pt modelId="{E800DC4F-83CA-4783-910F-E6AE7B49747C}">
      <dgm:prSet phldrT="[Text]" custT="1"/>
      <dgm:spPr>
        <a:solidFill>
          <a:srgbClr val="0070C0"/>
        </a:solidFill>
        <a:ln>
          <a:solidFill>
            <a:schemeClr val="tx1"/>
          </a:solidFill>
        </a:ln>
      </dgm:spPr>
      <dgm:t>
        <a:bodyPr/>
        <a:lstStyle/>
        <a:p>
          <a:r>
            <a:rPr lang="en-US" sz="1400">
              <a:solidFill>
                <a:schemeClr val="tx1"/>
              </a:solidFill>
            </a:rPr>
            <a:t>Support </a:t>
          </a:r>
        </a:p>
      </dgm:t>
    </dgm:pt>
    <dgm:pt modelId="{7EACC85A-B8D5-407F-A2D5-8F416E33BA0E}" type="parTrans" cxnId="{A60E5F8E-9718-42BC-9F51-C02F84BBB01C}">
      <dgm:prSet/>
      <dgm:spPr>
        <a:solidFill>
          <a:srgbClr val="0070C0"/>
        </a:solidFill>
        <a:ln>
          <a:solidFill>
            <a:schemeClr val="tx1"/>
          </a:solidFill>
        </a:ln>
      </dgm:spPr>
      <dgm:t>
        <a:bodyPr/>
        <a:lstStyle/>
        <a:p>
          <a:endParaRPr lang="en-US"/>
        </a:p>
      </dgm:t>
    </dgm:pt>
    <dgm:pt modelId="{15A4A9F1-28D0-45B4-B363-F6A0FF1F985B}" type="sibTrans" cxnId="{A60E5F8E-9718-42BC-9F51-C02F84BBB01C}">
      <dgm:prSet/>
      <dgm:spPr/>
      <dgm:t>
        <a:bodyPr/>
        <a:lstStyle/>
        <a:p>
          <a:endParaRPr lang="en-US"/>
        </a:p>
      </dgm:t>
    </dgm:pt>
    <dgm:pt modelId="{2C5091F3-836E-47C5-A49A-EE69FD27A421}">
      <dgm:prSet phldrT="[Text]" custT="1"/>
      <dgm:spPr>
        <a:solidFill>
          <a:srgbClr val="7030A0"/>
        </a:solidFill>
        <a:ln>
          <a:solidFill>
            <a:schemeClr val="tx1"/>
          </a:solidFill>
        </a:ln>
      </dgm:spPr>
      <dgm:t>
        <a:bodyPr/>
        <a:lstStyle/>
        <a:p>
          <a:r>
            <a:rPr lang="en-US" sz="1400">
              <a:solidFill>
                <a:schemeClr val="tx1"/>
              </a:solidFill>
            </a:rPr>
            <a:t>Commitment</a:t>
          </a:r>
        </a:p>
      </dgm:t>
    </dgm:pt>
    <dgm:pt modelId="{E12726BC-46C1-4906-8634-55A2EA46C42A}" type="parTrans" cxnId="{3B5B5764-CB1A-4DEB-A513-37416A5D14F0}">
      <dgm:prSet/>
      <dgm:spPr>
        <a:solidFill>
          <a:srgbClr val="7030A0"/>
        </a:solidFill>
        <a:ln>
          <a:solidFill>
            <a:schemeClr val="tx1"/>
          </a:solidFill>
        </a:ln>
      </dgm:spPr>
      <dgm:t>
        <a:bodyPr/>
        <a:lstStyle/>
        <a:p>
          <a:endParaRPr lang="en-US"/>
        </a:p>
      </dgm:t>
    </dgm:pt>
    <dgm:pt modelId="{635E4919-2A1F-4201-B40F-54FB28D77F7B}" type="sibTrans" cxnId="{3B5B5764-CB1A-4DEB-A513-37416A5D14F0}">
      <dgm:prSet/>
      <dgm:spPr/>
      <dgm:t>
        <a:bodyPr/>
        <a:lstStyle/>
        <a:p>
          <a:endParaRPr lang="en-US"/>
        </a:p>
      </dgm:t>
    </dgm:pt>
    <dgm:pt modelId="{6A891C27-B8A3-45CF-BFE2-F6186F807128}">
      <dgm:prSet phldrT="[Text]" custT="1"/>
      <dgm:spPr>
        <a:solidFill>
          <a:schemeClr val="bg1">
            <a:lumMod val="85000"/>
          </a:schemeClr>
        </a:solidFill>
        <a:ln>
          <a:solidFill>
            <a:schemeClr val="tx1"/>
          </a:solidFill>
        </a:ln>
      </dgm:spPr>
      <dgm:t>
        <a:bodyPr/>
        <a:lstStyle/>
        <a:p>
          <a:r>
            <a:rPr lang="en-US" sz="1400">
              <a:solidFill>
                <a:schemeClr val="tx1"/>
              </a:solidFill>
            </a:rPr>
            <a:t>Belonging</a:t>
          </a:r>
        </a:p>
      </dgm:t>
    </dgm:pt>
    <dgm:pt modelId="{5F191ADE-2D8A-4FFF-A406-9D552DCD2DA8}" type="parTrans" cxnId="{E6DB3B7F-1E98-4A69-A16C-17436312C6A1}">
      <dgm:prSet/>
      <dgm:spPr>
        <a:ln>
          <a:solidFill>
            <a:schemeClr val="tx1"/>
          </a:solidFill>
        </a:ln>
      </dgm:spPr>
      <dgm:t>
        <a:bodyPr/>
        <a:lstStyle/>
        <a:p>
          <a:endParaRPr lang="en-US"/>
        </a:p>
      </dgm:t>
    </dgm:pt>
    <dgm:pt modelId="{F0EDC17E-2AAB-4147-9D78-630883D8BA99}" type="sibTrans" cxnId="{E6DB3B7F-1E98-4A69-A16C-17436312C6A1}">
      <dgm:prSet/>
      <dgm:spPr/>
      <dgm:t>
        <a:bodyPr/>
        <a:lstStyle/>
        <a:p>
          <a:endParaRPr lang="en-US"/>
        </a:p>
      </dgm:t>
    </dgm:pt>
    <dgm:pt modelId="{DA90D8FD-8037-44AC-9F1C-1B0CB63F937F}" type="pres">
      <dgm:prSet presAssocID="{B53C1F7D-6CB7-4784-9A41-998663CB225B}" presName="Name0" presStyleCnt="0">
        <dgm:presLayoutVars>
          <dgm:chMax val="1"/>
          <dgm:dir/>
          <dgm:animLvl val="ctr"/>
          <dgm:resizeHandles val="exact"/>
        </dgm:presLayoutVars>
      </dgm:prSet>
      <dgm:spPr/>
    </dgm:pt>
    <dgm:pt modelId="{FCFE66CA-9E07-469C-BAE8-C93292A4DE95}" type="pres">
      <dgm:prSet presAssocID="{504B8177-C94B-445A-99F8-62B60B336E17}" presName="centerShape" presStyleLbl="node0" presStyleIdx="0" presStyleCnt="1"/>
      <dgm:spPr/>
    </dgm:pt>
    <dgm:pt modelId="{A25209DF-EDFD-46F6-AB3B-389CFC6EA604}" type="pres">
      <dgm:prSet presAssocID="{FDDD7588-628E-458F-BF9A-4161BB42B2AF}" presName="parTrans" presStyleLbl="sibTrans2D1" presStyleIdx="0" presStyleCnt="7"/>
      <dgm:spPr/>
    </dgm:pt>
    <dgm:pt modelId="{9DC805FE-F254-4580-B6F1-7B226F4A5523}" type="pres">
      <dgm:prSet presAssocID="{FDDD7588-628E-458F-BF9A-4161BB42B2AF}" presName="connectorText" presStyleLbl="sibTrans2D1" presStyleIdx="0" presStyleCnt="7"/>
      <dgm:spPr/>
    </dgm:pt>
    <dgm:pt modelId="{F21CEE22-3BC7-41ED-A1EE-76F323BFFEFE}" type="pres">
      <dgm:prSet presAssocID="{D53F42BA-4FD9-40FB-B348-8A0E43269D9B}" presName="node" presStyleLbl="node1" presStyleIdx="0" presStyleCnt="7" custRadScaleRad="101031" custRadScaleInc="1560">
        <dgm:presLayoutVars>
          <dgm:bulletEnabled val="1"/>
        </dgm:presLayoutVars>
      </dgm:prSet>
      <dgm:spPr/>
    </dgm:pt>
    <dgm:pt modelId="{3AAD3A3A-5411-41A3-BC78-471EC3C04C71}" type="pres">
      <dgm:prSet presAssocID="{2F41177B-F2EE-4A2B-9722-33630B8AE372}" presName="parTrans" presStyleLbl="sibTrans2D1" presStyleIdx="1" presStyleCnt="7"/>
      <dgm:spPr/>
    </dgm:pt>
    <dgm:pt modelId="{B46A8210-14C4-4FA0-B288-ACA87FFA3438}" type="pres">
      <dgm:prSet presAssocID="{2F41177B-F2EE-4A2B-9722-33630B8AE372}" presName="connectorText" presStyleLbl="sibTrans2D1" presStyleIdx="1" presStyleCnt="7"/>
      <dgm:spPr/>
    </dgm:pt>
    <dgm:pt modelId="{10601398-98B7-437B-A850-2E35FB4EF8F3}" type="pres">
      <dgm:prSet presAssocID="{05E2FDF9-A21E-4400-ADBD-B5DD2E3206E3}" presName="node" presStyleLbl="node1" presStyleIdx="1" presStyleCnt="7">
        <dgm:presLayoutVars>
          <dgm:bulletEnabled val="1"/>
        </dgm:presLayoutVars>
      </dgm:prSet>
      <dgm:spPr/>
    </dgm:pt>
    <dgm:pt modelId="{885E7315-4A31-49C8-ABBF-B54CADEE3E1C}" type="pres">
      <dgm:prSet presAssocID="{7F7B6028-4B31-4B50-AE1C-663DD9D359B7}" presName="parTrans" presStyleLbl="sibTrans2D1" presStyleIdx="2" presStyleCnt="7"/>
      <dgm:spPr/>
    </dgm:pt>
    <dgm:pt modelId="{A7749B87-3494-4E60-975A-661077AC33CE}" type="pres">
      <dgm:prSet presAssocID="{7F7B6028-4B31-4B50-AE1C-663DD9D359B7}" presName="connectorText" presStyleLbl="sibTrans2D1" presStyleIdx="2" presStyleCnt="7"/>
      <dgm:spPr/>
    </dgm:pt>
    <dgm:pt modelId="{A66AEEA6-925D-46CD-82AA-62A8471A6762}" type="pres">
      <dgm:prSet presAssocID="{A877D9C9-E715-4441-917E-16BAFAE2D957}" presName="node" presStyleLbl="node1" presStyleIdx="2" presStyleCnt="7">
        <dgm:presLayoutVars>
          <dgm:bulletEnabled val="1"/>
        </dgm:presLayoutVars>
      </dgm:prSet>
      <dgm:spPr/>
    </dgm:pt>
    <dgm:pt modelId="{3131DDA2-1033-47FA-BFCC-685C7682FDCB}" type="pres">
      <dgm:prSet presAssocID="{53FEDC04-9930-4F03-9B1D-64858C4D9375}" presName="parTrans" presStyleLbl="sibTrans2D1" presStyleIdx="3" presStyleCnt="7"/>
      <dgm:spPr/>
    </dgm:pt>
    <dgm:pt modelId="{81EED0AE-7637-461B-B3B3-BD75F6F80F34}" type="pres">
      <dgm:prSet presAssocID="{53FEDC04-9930-4F03-9B1D-64858C4D9375}" presName="connectorText" presStyleLbl="sibTrans2D1" presStyleIdx="3" presStyleCnt="7"/>
      <dgm:spPr/>
    </dgm:pt>
    <dgm:pt modelId="{F18E0909-CD50-4EC5-9ECE-89CF2310B545}" type="pres">
      <dgm:prSet presAssocID="{1F60CF8D-03C7-405C-9D0A-00ED27CE4C29}" presName="node" presStyleLbl="node1" presStyleIdx="3" presStyleCnt="7">
        <dgm:presLayoutVars>
          <dgm:bulletEnabled val="1"/>
        </dgm:presLayoutVars>
      </dgm:prSet>
      <dgm:spPr/>
    </dgm:pt>
    <dgm:pt modelId="{1A376B05-C6AA-4976-8A14-1C3C0CD37063}" type="pres">
      <dgm:prSet presAssocID="{7EACC85A-B8D5-407F-A2D5-8F416E33BA0E}" presName="parTrans" presStyleLbl="sibTrans2D1" presStyleIdx="4" presStyleCnt="7"/>
      <dgm:spPr/>
    </dgm:pt>
    <dgm:pt modelId="{B0C1E00E-1F53-4E51-A85D-6AD6FAD8DF67}" type="pres">
      <dgm:prSet presAssocID="{7EACC85A-B8D5-407F-A2D5-8F416E33BA0E}" presName="connectorText" presStyleLbl="sibTrans2D1" presStyleIdx="4" presStyleCnt="7"/>
      <dgm:spPr/>
    </dgm:pt>
    <dgm:pt modelId="{41EBF214-6D7B-43B3-B692-132AF2BA0BFE}" type="pres">
      <dgm:prSet presAssocID="{E800DC4F-83CA-4783-910F-E6AE7B49747C}" presName="node" presStyleLbl="node1" presStyleIdx="4" presStyleCnt="7">
        <dgm:presLayoutVars>
          <dgm:bulletEnabled val="1"/>
        </dgm:presLayoutVars>
      </dgm:prSet>
      <dgm:spPr/>
    </dgm:pt>
    <dgm:pt modelId="{E35AB721-2B73-4A76-A387-A04ACEFBF076}" type="pres">
      <dgm:prSet presAssocID="{E12726BC-46C1-4906-8634-55A2EA46C42A}" presName="parTrans" presStyleLbl="sibTrans2D1" presStyleIdx="5" presStyleCnt="7"/>
      <dgm:spPr/>
    </dgm:pt>
    <dgm:pt modelId="{80B7D06B-7910-400D-B7C7-1C4CC2027F8B}" type="pres">
      <dgm:prSet presAssocID="{E12726BC-46C1-4906-8634-55A2EA46C42A}" presName="connectorText" presStyleLbl="sibTrans2D1" presStyleIdx="5" presStyleCnt="7"/>
      <dgm:spPr/>
    </dgm:pt>
    <dgm:pt modelId="{0709B5D9-5F7C-43D0-AE8A-2D7A12E0E328}" type="pres">
      <dgm:prSet presAssocID="{2C5091F3-836E-47C5-A49A-EE69FD27A421}" presName="node" presStyleLbl="node1" presStyleIdx="5" presStyleCnt="7">
        <dgm:presLayoutVars>
          <dgm:bulletEnabled val="1"/>
        </dgm:presLayoutVars>
      </dgm:prSet>
      <dgm:spPr/>
    </dgm:pt>
    <dgm:pt modelId="{74B0DC24-EDFA-404B-86CC-C5036BD9C351}" type="pres">
      <dgm:prSet presAssocID="{5F191ADE-2D8A-4FFF-A406-9D552DCD2DA8}" presName="parTrans" presStyleLbl="sibTrans2D1" presStyleIdx="6" presStyleCnt="7"/>
      <dgm:spPr/>
    </dgm:pt>
    <dgm:pt modelId="{E4B49D8B-0FF6-4E1C-8B69-BCD655EBEE90}" type="pres">
      <dgm:prSet presAssocID="{5F191ADE-2D8A-4FFF-A406-9D552DCD2DA8}" presName="connectorText" presStyleLbl="sibTrans2D1" presStyleIdx="6" presStyleCnt="7"/>
      <dgm:spPr/>
    </dgm:pt>
    <dgm:pt modelId="{8B295411-5F1E-42D4-85F9-F53A8F79FFA0}" type="pres">
      <dgm:prSet presAssocID="{6A891C27-B8A3-45CF-BFE2-F6186F807128}" presName="node" presStyleLbl="node1" presStyleIdx="6" presStyleCnt="7">
        <dgm:presLayoutVars>
          <dgm:bulletEnabled val="1"/>
        </dgm:presLayoutVars>
      </dgm:prSet>
      <dgm:spPr/>
    </dgm:pt>
  </dgm:ptLst>
  <dgm:cxnLst>
    <dgm:cxn modelId="{7E988B0D-6153-4A8B-B1B5-FCFE18FCBEA2}" type="presOf" srcId="{7EACC85A-B8D5-407F-A2D5-8F416E33BA0E}" destId="{1A376B05-C6AA-4976-8A14-1C3C0CD37063}" srcOrd="0" destOrd="0" presId="urn:microsoft.com/office/officeart/2005/8/layout/radial5"/>
    <dgm:cxn modelId="{52013815-1144-4C3A-9B1E-8D7BA9D4210D}" type="presOf" srcId="{2F41177B-F2EE-4A2B-9722-33630B8AE372}" destId="{B46A8210-14C4-4FA0-B288-ACA87FFA3438}" srcOrd="1" destOrd="0" presId="urn:microsoft.com/office/officeart/2005/8/layout/radial5"/>
    <dgm:cxn modelId="{EF313717-CEC5-4257-A779-70009F262F79}" type="presOf" srcId="{FDDD7588-628E-458F-BF9A-4161BB42B2AF}" destId="{9DC805FE-F254-4580-B6F1-7B226F4A5523}" srcOrd="1" destOrd="0" presId="urn:microsoft.com/office/officeart/2005/8/layout/radial5"/>
    <dgm:cxn modelId="{6982942B-6C91-48D3-BA8A-DAFCF782EAD2}" type="presOf" srcId="{2C5091F3-836E-47C5-A49A-EE69FD27A421}" destId="{0709B5D9-5F7C-43D0-AE8A-2D7A12E0E328}" srcOrd="0" destOrd="0" presId="urn:microsoft.com/office/officeart/2005/8/layout/radial5"/>
    <dgm:cxn modelId="{4CAB8C33-522A-436D-A32F-8D4E1B149F9E}" srcId="{504B8177-C94B-445A-99F8-62B60B336E17}" destId="{1F60CF8D-03C7-405C-9D0A-00ED27CE4C29}" srcOrd="3" destOrd="0" parTransId="{53FEDC04-9930-4F03-9B1D-64858C4D9375}" sibTransId="{241F0568-4F86-40D1-B0AE-DE5ADC9934A3}"/>
    <dgm:cxn modelId="{3CA4895F-5DA4-4408-B960-9C9D2B62E61E}" srcId="{504B8177-C94B-445A-99F8-62B60B336E17}" destId="{05E2FDF9-A21E-4400-ADBD-B5DD2E3206E3}" srcOrd="1" destOrd="0" parTransId="{2F41177B-F2EE-4A2B-9722-33630B8AE372}" sibTransId="{7B2F5BB0-3129-44C9-AB71-CCCFE702CAA1}"/>
    <dgm:cxn modelId="{3EC4C461-6086-4743-82DA-2B285C31D806}" type="presOf" srcId="{E12726BC-46C1-4906-8634-55A2EA46C42A}" destId="{E35AB721-2B73-4A76-A387-A04ACEFBF076}" srcOrd="0" destOrd="0" presId="urn:microsoft.com/office/officeart/2005/8/layout/radial5"/>
    <dgm:cxn modelId="{3B5B5764-CB1A-4DEB-A513-37416A5D14F0}" srcId="{504B8177-C94B-445A-99F8-62B60B336E17}" destId="{2C5091F3-836E-47C5-A49A-EE69FD27A421}" srcOrd="5" destOrd="0" parTransId="{E12726BC-46C1-4906-8634-55A2EA46C42A}" sibTransId="{635E4919-2A1F-4201-B40F-54FB28D77F7B}"/>
    <dgm:cxn modelId="{1213BC64-0039-4E71-A269-9350051DFE21}" type="presOf" srcId="{5F191ADE-2D8A-4FFF-A406-9D552DCD2DA8}" destId="{74B0DC24-EDFA-404B-86CC-C5036BD9C351}" srcOrd="0" destOrd="0" presId="urn:microsoft.com/office/officeart/2005/8/layout/radial5"/>
    <dgm:cxn modelId="{1737ED67-A7FF-4030-AF3A-7BA4E85209B5}" type="presOf" srcId="{E800DC4F-83CA-4783-910F-E6AE7B49747C}" destId="{41EBF214-6D7B-43B3-B692-132AF2BA0BFE}" srcOrd="0" destOrd="0" presId="urn:microsoft.com/office/officeart/2005/8/layout/radial5"/>
    <dgm:cxn modelId="{7A72446C-DA9B-4AE5-841C-0AFF4873E224}" type="presOf" srcId="{B53C1F7D-6CB7-4784-9A41-998663CB225B}" destId="{DA90D8FD-8037-44AC-9F1C-1B0CB63F937F}" srcOrd="0" destOrd="0" presId="urn:microsoft.com/office/officeart/2005/8/layout/radial5"/>
    <dgm:cxn modelId="{E6DB3B7F-1E98-4A69-A16C-17436312C6A1}" srcId="{504B8177-C94B-445A-99F8-62B60B336E17}" destId="{6A891C27-B8A3-45CF-BFE2-F6186F807128}" srcOrd="6" destOrd="0" parTransId="{5F191ADE-2D8A-4FFF-A406-9D552DCD2DA8}" sibTransId="{F0EDC17E-2AAB-4147-9D78-630883D8BA99}"/>
    <dgm:cxn modelId="{DF0AE285-DC69-4EBE-940A-CDF257608224}" type="presOf" srcId="{E12726BC-46C1-4906-8634-55A2EA46C42A}" destId="{80B7D06B-7910-400D-B7C7-1C4CC2027F8B}" srcOrd="1" destOrd="0" presId="urn:microsoft.com/office/officeart/2005/8/layout/radial5"/>
    <dgm:cxn modelId="{86217F89-1798-4DDE-B71B-C43F3A60290A}" type="presOf" srcId="{1F60CF8D-03C7-405C-9D0A-00ED27CE4C29}" destId="{F18E0909-CD50-4EC5-9ECE-89CF2310B545}" srcOrd="0" destOrd="0" presId="urn:microsoft.com/office/officeart/2005/8/layout/radial5"/>
    <dgm:cxn modelId="{A60E5F8E-9718-42BC-9F51-C02F84BBB01C}" srcId="{504B8177-C94B-445A-99F8-62B60B336E17}" destId="{E800DC4F-83CA-4783-910F-E6AE7B49747C}" srcOrd="4" destOrd="0" parTransId="{7EACC85A-B8D5-407F-A2D5-8F416E33BA0E}" sibTransId="{15A4A9F1-28D0-45B4-B363-F6A0FF1F985B}"/>
    <dgm:cxn modelId="{2024B391-695B-4089-9B0F-065E7A35C7BB}" type="presOf" srcId="{A877D9C9-E715-4441-917E-16BAFAE2D957}" destId="{A66AEEA6-925D-46CD-82AA-62A8471A6762}" srcOrd="0" destOrd="0" presId="urn:microsoft.com/office/officeart/2005/8/layout/radial5"/>
    <dgm:cxn modelId="{50505794-5F70-49B5-883F-64E4BFD6F61C}" type="presOf" srcId="{5F191ADE-2D8A-4FFF-A406-9D552DCD2DA8}" destId="{E4B49D8B-0FF6-4E1C-8B69-BCD655EBEE90}" srcOrd="1" destOrd="0" presId="urn:microsoft.com/office/officeart/2005/8/layout/radial5"/>
    <dgm:cxn modelId="{10915FA2-59ED-4A9E-A725-372205692517}" srcId="{504B8177-C94B-445A-99F8-62B60B336E17}" destId="{A877D9C9-E715-4441-917E-16BAFAE2D957}" srcOrd="2" destOrd="0" parTransId="{7F7B6028-4B31-4B50-AE1C-663DD9D359B7}" sibTransId="{75B5F3D4-46A3-48CE-AAFE-B3FEAF9AD203}"/>
    <dgm:cxn modelId="{F9CCD6A3-5944-49AC-B113-50E71FE181BC}" type="presOf" srcId="{D53F42BA-4FD9-40FB-B348-8A0E43269D9B}" destId="{F21CEE22-3BC7-41ED-A1EE-76F323BFFEFE}" srcOrd="0" destOrd="0" presId="urn:microsoft.com/office/officeart/2005/8/layout/radial5"/>
    <dgm:cxn modelId="{7EB37FAA-A39D-41EA-BDDC-364B14658733}" type="presOf" srcId="{05E2FDF9-A21E-4400-ADBD-B5DD2E3206E3}" destId="{10601398-98B7-437B-A850-2E35FB4EF8F3}" srcOrd="0" destOrd="0" presId="urn:microsoft.com/office/officeart/2005/8/layout/radial5"/>
    <dgm:cxn modelId="{F6865FB6-461C-48B0-811A-DEB93C14D198}" type="presOf" srcId="{FDDD7588-628E-458F-BF9A-4161BB42B2AF}" destId="{A25209DF-EDFD-46F6-AB3B-389CFC6EA604}" srcOrd="0" destOrd="0" presId="urn:microsoft.com/office/officeart/2005/8/layout/radial5"/>
    <dgm:cxn modelId="{867F90B6-40BF-4145-8011-5D2711ADC3ED}" type="presOf" srcId="{504B8177-C94B-445A-99F8-62B60B336E17}" destId="{FCFE66CA-9E07-469C-BAE8-C93292A4DE95}" srcOrd="0" destOrd="0" presId="urn:microsoft.com/office/officeart/2005/8/layout/radial5"/>
    <dgm:cxn modelId="{82D449D2-E685-401B-B571-6226041FB08B}" type="presOf" srcId="{7F7B6028-4B31-4B50-AE1C-663DD9D359B7}" destId="{A7749B87-3494-4E60-975A-661077AC33CE}" srcOrd="1" destOrd="0" presId="urn:microsoft.com/office/officeart/2005/8/layout/radial5"/>
    <dgm:cxn modelId="{05A12BD3-BB0D-4FC2-A4F3-4B7F6129B0C4}" type="presOf" srcId="{53FEDC04-9930-4F03-9B1D-64858C4D9375}" destId="{3131DDA2-1033-47FA-BFCC-685C7682FDCB}" srcOrd="0" destOrd="0" presId="urn:microsoft.com/office/officeart/2005/8/layout/radial5"/>
    <dgm:cxn modelId="{48DE06DC-67B4-464D-B701-0D0357696F40}" type="presOf" srcId="{6A891C27-B8A3-45CF-BFE2-F6186F807128}" destId="{8B295411-5F1E-42D4-85F9-F53A8F79FFA0}" srcOrd="0" destOrd="0" presId="urn:microsoft.com/office/officeart/2005/8/layout/radial5"/>
    <dgm:cxn modelId="{9E9030E1-5FBE-4E45-A7F6-325314A189A8}" type="presOf" srcId="{2F41177B-F2EE-4A2B-9722-33630B8AE372}" destId="{3AAD3A3A-5411-41A3-BC78-471EC3C04C71}" srcOrd="0" destOrd="0" presId="urn:microsoft.com/office/officeart/2005/8/layout/radial5"/>
    <dgm:cxn modelId="{1093BDE2-C6FA-4861-989B-BEB4556D7B90}" srcId="{504B8177-C94B-445A-99F8-62B60B336E17}" destId="{D53F42BA-4FD9-40FB-B348-8A0E43269D9B}" srcOrd="0" destOrd="0" parTransId="{FDDD7588-628E-458F-BF9A-4161BB42B2AF}" sibTransId="{CFB41A1D-2F8B-4486-8195-14A30661013A}"/>
    <dgm:cxn modelId="{1C40F6E5-0318-4746-8367-42739C3095EF}" type="presOf" srcId="{7EACC85A-B8D5-407F-A2D5-8F416E33BA0E}" destId="{B0C1E00E-1F53-4E51-A85D-6AD6FAD8DF67}" srcOrd="1" destOrd="0" presId="urn:microsoft.com/office/officeart/2005/8/layout/radial5"/>
    <dgm:cxn modelId="{69231CFA-3A0D-4840-9E67-74FF47CED6A3}" type="presOf" srcId="{7F7B6028-4B31-4B50-AE1C-663DD9D359B7}" destId="{885E7315-4A31-49C8-ABBF-B54CADEE3E1C}" srcOrd="0" destOrd="0" presId="urn:microsoft.com/office/officeart/2005/8/layout/radial5"/>
    <dgm:cxn modelId="{CB734BFA-7446-4807-9C98-EF3701EC8F92}" type="presOf" srcId="{53FEDC04-9930-4F03-9B1D-64858C4D9375}" destId="{81EED0AE-7637-461B-B3B3-BD75F6F80F34}" srcOrd="1" destOrd="0" presId="urn:microsoft.com/office/officeart/2005/8/layout/radial5"/>
    <dgm:cxn modelId="{889C8FFD-492F-4350-B0F2-DA47EC648C79}" srcId="{B53C1F7D-6CB7-4784-9A41-998663CB225B}" destId="{504B8177-C94B-445A-99F8-62B60B336E17}" srcOrd="0" destOrd="0" parTransId="{8ED9ECE2-112B-425A-96BE-E46E2067E44F}" sibTransId="{E67EBED4-6987-41DB-970B-8DFF4F82C82C}"/>
    <dgm:cxn modelId="{D14FAF02-DBD3-410E-B209-E793EA90B3AF}" type="presParOf" srcId="{DA90D8FD-8037-44AC-9F1C-1B0CB63F937F}" destId="{FCFE66CA-9E07-469C-BAE8-C93292A4DE95}" srcOrd="0" destOrd="0" presId="urn:microsoft.com/office/officeart/2005/8/layout/radial5"/>
    <dgm:cxn modelId="{A6F01D5B-3D9E-4108-A9A0-08042F2B1B1C}" type="presParOf" srcId="{DA90D8FD-8037-44AC-9F1C-1B0CB63F937F}" destId="{A25209DF-EDFD-46F6-AB3B-389CFC6EA604}" srcOrd="1" destOrd="0" presId="urn:microsoft.com/office/officeart/2005/8/layout/radial5"/>
    <dgm:cxn modelId="{92406983-587B-4158-8322-6A1FE53B712B}" type="presParOf" srcId="{A25209DF-EDFD-46F6-AB3B-389CFC6EA604}" destId="{9DC805FE-F254-4580-B6F1-7B226F4A5523}" srcOrd="0" destOrd="0" presId="urn:microsoft.com/office/officeart/2005/8/layout/radial5"/>
    <dgm:cxn modelId="{33279573-0ECA-41D8-9DA4-EB9FE74501F7}" type="presParOf" srcId="{DA90D8FD-8037-44AC-9F1C-1B0CB63F937F}" destId="{F21CEE22-3BC7-41ED-A1EE-76F323BFFEFE}" srcOrd="2" destOrd="0" presId="urn:microsoft.com/office/officeart/2005/8/layout/radial5"/>
    <dgm:cxn modelId="{0B4D247B-3BE1-41DF-974F-DBC356C9EAB8}" type="presParOf" srcId="{DA90D8FD-8037-44AC-9F1C-1B0CB63F937F}" destId="{3AAD3A3A-5411-41A3-BC78-471EC3C04C71}" srcOrd="3" destOrd="0" presId="urn:microsoft.com/office/officeart/2005/8/layout/radial5"/>
    <dgm:cxn modelId="{9FAF8162-0F4C-4ED9-8AB3-2872B6AA4A2C}" type="presParOf" srcId="{3AAD3A3A-5411-41A3-BC78-471EC3C04C71}" destId="{B46A8210-14C4-4FA0-B288-ACA87FFA3438}" srcOrd="0" destOrd="0" presId="urn:microsoft.com/office/officeart/2005/8/layout/radial5"/>
    <dgm:cxn modelId="{077C7F05-5C5A-481F-8099-36F4E2D67550}" type="presParOf" srcId="{DA90D8FD-8037-44AC-9F1C-1B0CB63F937F}" destId="{10601398-98B7-437B-A850-2E35FB4EF8F3}" srcOrd="4" destOrd="0" presId="urn:microsoft.com/office/officeart/2005/8/layout/radial5"/>
    <dgm:cxn modelId="{24A5FD26-FA05-453E-871A-9E930D28C194}" type="presParOf" srcId="{DA90D8FD-8037-44AC-9F1C-1B0CB63F937F}" destId="{885E7315-4A31-49C8-ABBF-B54CADEE3E1C}" srcOrd="5" destOrd="0" presId="urn:microsoft.com/office/officeart/2005/8/layout/radial5"/>
    <dgm:cxn modelId="{77926EA0-1C65-4ABE-A00F-E47A9B47C5FC}" type="presParOf" srcId="{885E7315-4A31-49C8-ABBF-B54CADEE3E1C}" destId="{A7749B87-3494-4E60-975A-661077AC33CE}" srcOrd="0" destOrd="0" presId="urn:microsoft.com/office/officeart/2005/8/layout/radial5"/>
    <dgm:cxn modelId="{838C4022-181B-41C0-84F2-EA457B9644BF}" type="presParOf" srcId="{DA90D8FD-8037-44AC-9F1C-1B0CB63F937F}" destId="{A66AEEA6-925D-46CD-82AA-62A8471A6762}" srcOrd="6" destOrd="0" presId="urn:microsoft.com/office/officeart/2005/8/layout/radial5"/>
    <dgm:cxn modelId="{6791EEB6-6480-4FD9-9C69-88E3798B918F}" type="presParOf" srcId="{DA90D8FD-8037-44AC-9F1C-1B0CB63F937F}" destId="{3131DDA2-1033-47FA-BFCC-685C7682FDCB}" srcOrd="7" destOrd="0" presId="urn:microsoft.com/office/officeart/2005/8/layout/radial5"/>
    <dgm:cxn modelId="{AE70F846-C4AF-4E94-B9E7-B16617C619BB}" type="presParOf" srcId="{3131DDA2-1033-47FA-BFCC-685C7682FDCB}" destId="{81EED0AE-7637-461B-B3B3-BD75F6F80F34}" srcOrd="0" destOrd="0" presId="urn:microsoft.com/office/officeart/2005/8/layout/radial5"/>
    <dgm:cxn modelId="{319E7D6F-DD03-4C72-B736-8C3027E712D3}" type="presParOf" srcId="{DA90D8FD-8037-44AC-9F1C-1B0CB63F937F}" destId="{F18E0909-CD50-4EC5-9ECE-89CF2310B545}" srcOrd="8" destOrd="0" presId="urn:microsoft.com/office/officeart/2005/8/layout/radial5"/>
    <dgm:cxn modelId="{09329311-8F5C-4A71-84BB-1D990143A091}" type="presParOf" srcId="{DA90D8FD-8037-44AC-9F1C-1B0CB63F937F}" destId="{1A376B05-C6AA-4976-8A14-1C3C0CD37063}" srcOrd="9" destOrd="0" presId="urn:microsoft.com/office/officeart/2005/8/layout/radial5"/>
    <dgm:cxn modelId="{9C969DCE-23F8-489A-BC90-98066E49C31D}" type="presParOf" srcId="{1A376B05-C6AA-4976-8A14-1C3C0CD37063}" destId="{B0C1E00E-1F53-4E51-A85D-6AD6FAD8DF67}" srcOrd="0" destOrd="0" presId="urn:microsoft.com/office/officeart/2005/8/layout/radial5"/>
    <dgm:cxn modelId="{0B835D5F-CB67-453F-9B6B-B23CE51B474F}" type="presParOf" srcId="{DA90D8FD-8037-44AC-9F1C-1B0CB63F937F}" destId="{41EBF214-6D7B-43B3-B692-132AF2BA0BFE}" srcOrd="10" destOrd="0" presId="urn:microsoft.com/office/officeart/2005/8/layout/radial5"/>
    <dgm:cxn modelId="{A855D1FC-E819-4509-99CB-1A454350CDC5}" type="presParOf" srcId="{DA90D8FD-8037-44AC-9F1C-1B0CB63F937F}" destId="{E35AB721-2B73-4A76-A387-A04ACEFBF076}" srcOrd="11" destOrd="0" presId="urn:microsoft.com/office/officeart/2005/8/layout/radial5"/>
    <dgm:cxn modelId="{761A4D52-5EAA-47A0-AE0A-BFEB7C5097D9}" type="presParOf" srcId="{E35AB721-2B73-4A76-A387-A04ACEFBF076}" destId="{80B7D06B-7910-400D-B7C7-1C4CC2027F8B}" srcOrd="0" destOrd="0" presId="urn:microsoft.com/office/officeart/2005/8/layout/radial5"/>
    <dgm:cxn modelId="{96767566-B2F2-425E-BDC5-C04F4979F520}" type="presParOf" srcId="{DA90D8FD-8037-44AC-9F1C-1B0CB63F937F}" destId="{0709B5D9-5F7C-43D0-AE8A-2D7A12E0E328}" srcOrd="12" destOrd="0" presId="urn:microsoft.com/office/officeart/2005/8/layout/radial5"/>
    <dgm:cxn modelId="{B268C50D-FFB7-41A2-A524-F962B11FACB6}" type="presParOf" srcId="{DA90D8FD-8037-44AC-9F1C-1B0CB63F937F}" destId="{74B0DC24-EDFA-404B-86CC-C5036BD9C351}" srcOrd="13" destOrd="0" presId="urn:microsoft.com/office/officeart/2005/8/layout/radial5"/>
    <dgm:cxn modelId="{FDC28A8D-F20D-4BD9-93BA-3CC39CE93C84}" type="presParOf" srcId="{74B0DC24-EDFA-404B-86CC-C5036BD9C351}" destId="{E4B49D8B-0FF6-4E1C-8B69-BCD655EBEE90}" srcOrd="0" destOrd="0" presId="urn:microsoft.com/office/officeart/2005/8/layout/radial5"/>
    <dgm:cxn modelId="{BBDDA464-3234-48A0-B945-D9F79FDBAEE2}" type="presParOf" srcId="{DA90D8FD-8037-44AC-9F1C-1B0CB63F937F}" destId="{8B295411-5F1E-42D4-85F9-F53A8F79FFA0}"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4DF7C-180A-4602-98EC-AA0FE4960DBF}">
      <dsp:nvSpPr>
        <dsp:cNvPr id="0" name=""/>
        <dsp:cNvSpPr/>
      </dsp:nvSpPr>
      <dsp:spPr>
        <a:xfrm>
          <a:off x="0" y="0"/>
          <a:ext cx="7028649" cy="6964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One thing I like about myself...</a:t>
          </a:r>
        </a:p>
      </dsp:txBody>
      <dsp:txXfrm>
        <a:off x="20397" y="20397"/>
        <a:ext cx="6218317" cy="655620"/>
      </dsp:txXfrm>
    </dsp:sp>
    <dsp:sp modelId="{6B403A83-2770-46A8-87DF-6BB2FB4DE9B5}">
      <dsp:nvSpPr>
        <dsp:cNvPr id="0" name=""/>
        <dsp:cNvSpPr/>
      </dsp:nvSpPr>
      <dsp:spPr>
        <a:xfrm>
          <a:off x="588649" y="823035"/>
          <a:ext cx="7028649" cy="69641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One thing I'm proud of...</a:t>
          </a:r>
        </a:p>
      </dsp:txBody>
      <dsp:txXfrm>
        <a:off x="609046" y="843432"/>
        <a:ext cx="5946536" cy="655620"/>
      </dsp:txXfrm>
    </dsp:sp>
    <dsp:sp modelId="{DA95FF41-4593-4672-B6EA-CBB63767E02A}">
      <dsp:nvSpPr>
        <dsp:cNvPr id="0" name=""/>
        <dsp:cNvSpPr/>
      </dsp:nvSpPr>
      <dsp:spPr>
        <a:xfrm>
          <a:off x="1168512" y="1646070"/>
          <a:ext cx="7028649" cy="69641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One thing I'm good at...</a:t>
          </a:r>
        </a:p>
      </dsp:txBody>
      <dsp:txXfrm>
        <a:off x="1188909" y="1666467"/>
        <a:ext cx="5955322" cy="655620"/>
      </dsp:txXfrm>
    </dsp:sp>
    <dsp:sp modelId="{26620313-E567-4DD4-A450-F323A5743100}">
      <dsp:nvSpPr>
        <dsp:cNvPr id="0" name=""/>
        <dsp:cNvSpPr/>
      </dsp:nvSpPr>
      <dsp:spPr>
        <a:xfrm>
          <a:off x="1757162" y="2469106"/>
          <a:ext cx="7028649" cy="69641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One thing that makes me </a:t>
          </a:r>
          <a:r>
            <a:rPr lang="en-US" sz="3000" i="1" kern="1200"/>
            <a:t>me</a:t>
          </a:r>
          <a:r>
            <a:rPr lang="en-US" sz="3000" kern="1200"/>
            <a:t> is...</a:t>
          </a:r>
        </a:p>
      </dsp:txBody>
      <dsp:txXfrm>
        <a:off x="1777559" y="2489503"/>
        <a:ext cx="5946536" cy="655620"/>
      </dsp:txXfrm>
    </dsp:sp>
    <dsp:sp modelId="{2709D716-24E9-4DBE-8EE1-4031FE46A3E1}">
      <dsp:nvSpPr>
        <dsp:cNvPr id="0" name=""/>
        <dsp:cNvSpPr/>
      </dsp:nvSpPr>
      <dsp:spPr>
        <a:xfrm>
          <a:off x="6575980" y="533390"/>
          <a:ext cx="452669" cy="45266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677831" y="533390"/>
        <a:ext cx="248967" cy="340633"/>
      </dsp:txXfrm>
    </dsp:sp>
    <dsp:sp modelId="{F81A9B97-7E9E-4823-AF05-C2C387A7B9FA}">
      <dsp:nvSpPr>
        <dsp:cNvPr id="0" name=""/>
        <dsp:cNvSpPr/>
      </dsp:nvSpPr>
      <dsp:spPr>
        <a:xfrm>
          <a:off x="7164629" y="1356425"/>
          <a:ext cx="452669" cy="45266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66480" y="1356425"/>
        <a:ext cx="248967" cy="340633"/>
      </dsp:txXfrm>
    </dsp:sp>
    <dsp:sp modelId="{4005BC33-5257-4125-9197-810F099B69EA}">
      <dsp:nvSpPr>
        <dsp:cNvPr id="0" name=""/>
        <dsp:cNvSpPr/>
      </dsp:nvSpPr>
      <dsp:spPr>
        <a:xfrm>
          <a:off x="7744493" y="2179461"/>
          <a:ext cx="452669" cy="45266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46344" y="2179461"/>
        <a:ext cx="248967" cy="340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66CA-9E07-469C-BAE8-C93292A4DE95}">
      <dsp:nvSpPr>
        <dsp:cNvPr id="0" name=""/>
        <dsp:cNvSpPr/>
      </dsp:nvSpPr>
      <dsp:spPr>
        <a:xfrm>
          <a:off x="3696817" y="2223470"/>
          <a:ext cx="1708958" cy="170895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Considerations</a:t>
          </a:r>
        </a:p>
      </dsp:txBody>
      <dsp:txXfrm>
        <a:off x="3947088" y="2473741"/>
        <a:ext cx="1208416" cy="1208416"/>
      </dsp:txXfrm>
    </dsp:sp>
    <dsp:sp modelId="{A25209DF-EDFD-46F6-AB3B-389CFC6EA604}">
      <dsp:nvSpPr>
        <dsp:cNvPr id="0" name=""/>
        <dsp:cNvSpPr/>
      </dsp:nvSpPr>
      <dsp:spPr>
        <a:xfrm rot="16224274">
          <a:off x="4378029" y="1600526"/>
          <a:ext cx="363296" cy="581045"/>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432139" y="1771228"/>
        <a:ext cx="254307" cy="348627"/>
      </dsp:txXfrm>
    </dsp:sp>
    <dsp:sp modelId="{F21CEE22-3BC7-41ED-A1EE-76F323BFFEFE}">
      <dsp:nvSpPr>
        <dsp:cNvPr id="0" name=""/>
        <dsp:cNvSpPr/>
      </dsp:nvSpPr>
      <dsp:spPr>
        <a:xfrm>
          <a:off x="3798568" y="0"/>
          <a:ext cx="1538062" cy="1538062"/>
        </a:xfrm>
        <a:prstGeom prst="ellipse">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Language</a:t>
          </a:r>
        </a:p>
      </dsp:txBody>
      <dsp:txXfrm>
        <a:off x="4023812" y="225244"/>
        <a:ext cx="1087574" cy="1087574"/>
      </dsp:txXfrm>
    </dsp:sp>
    <dsp:sp modelId="{3AAD3A3A-5411-41A3-BC78-471EC3C04C71}">
      <dsp:nvSpPr>
        <dsp:cNvPr id="0" name=""/>
        <dsp:cNvSpPr/>
      </dsp:nvSpPr>
      <dsp:spPr>
        <a:xfrm rot="19285714">
          <a:off x="5297161" y="2048622"/>
          <a:ext cx="361131" cy="581045"/>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308979" y="2198605"/>
        <a:ext cx="252792" cy="348627"/>
      </dsp:txXfrm>
    </dsp:sp>
    <dsp:sp modelId="{10601398-98B7-437B-A850-2E35FB4EF8F3}">
      <dsp:nvSpPr>
        <dsp:cNvPr id="0" name=""/>
        <dsp:cNvSpPr/>
      </dsp:nvSpPr>
      <dsp:spPr>
        <a:xfrm>
          <a:off x="5584302" y="871841"/>
          <a:ext cx="1538062" cy="1538062"/>
        </a:xfrm>
        <a:prstGeom prst="ellipse">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Promptness</a:t>
          </a:r>
        </a:p>
      </dsp:txBody>
      <dsp:txXfrm>
        <a:off x="5809546" y="1097085"/>
        <a:ext cx="1087574" cy="1087574"/>
      </dsp:txXfrm>
    </dsp:sp>
    <dsp:sp modelId="{885E7315-4A31-49C8-ABBF-B54CADEE3E1C}">
      <dsp:nvSpPr>
        <dsp:cNvPr id="0" name=""/>
        <dsp:cNvSpPr/>
      </dsp:nvSpPr>
      <dsp:spPr>
        <a:xfrm rot="771429">
          <a:off x="5525971" y="3051102"/>
          <a:ext cx="361131" cy="581045"/>
        </a:xfrm>
        <a:prstGeom prst="rightArrow">
          <a:avLst>
            <a:gd name="adj1" fmla="val 60000"/>
            <a:gd name="adj2" fmla="val 50000"/>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527329" y="3155257"/>
        <a:ext cx="252792" cy="348627"/>
      </dsp:txXfrm>
    </dsp:sp>
    <dsp:sp modelId="{A66AEEA6-925D-46CD-82AA-62A8471A6762}">
      <dsp:nvSpPr>
        <dsp:cNvPr id="0" name=""/>
        <dsp:cNvSpPr/>
      </dsp:nvSpPr>
      <dsp:spPr>
        <a:xfrm>
          <a:off x="6029368" y="2821804"/>
          <a:ext cx="1538062" cy="1538062"/>
        </a:xfrm>
        <a:prstGeom prst="ellipse">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Engagement</a:t>
          </a:r>
        </a:p>
      </dsp:txBody>
      <dsp:txXfrm>
        <a:off x="6254612" y="3047048"/>
        <a:ext cx="1087574" cy="1087574"/>
      </dsp:txXfrm>
    </dsp:sp>
    <dsp:sp modelId="{3131DDA2-1033-47FA-BFCC-685C7682FDCB}">
      <dsp:nvSpPr>
        <dsp:cNvPr id="0" name=""/>
        <dsp:cNvSpPr/>
      </dsp:nvSpPr>
      <dsp:spPr>
        <a:xfrm rot="3857143">
          <a:off x="4884861" y="3855028"/>
          <a:ext cx="361131" cy="581045"/>
        </a:xfrm>
        <a:prstGeom prst="rightArrow">
          <a:avLst>
            <a:gd name="adj1" fmla="val 60000"/>
            <a:gd name="adj2" fmla="val 50000"/>
          </a:avLst>
        </a:prstGeom>
        <a:solidFill>
          <a:srgbClr val="00B05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915527" y="3922432"/>
        <a:ext cx="252792" cy="348627"/>
      </dsp:txXfrm>
    </dsp:sp>
    <dsp:sp modelId="{F18E0909-CD50-4EC5-9ECE-89CF2310B545}">
      <dsp:nvSpPr>
        <dsp:cNvPr id="0" name=""/>
        <dsp:cNvSpPr/>
      </dsp:nvSpPr>
      <dsp:spPr>
        <a:xfrm>
          <a:off x="4782320" y="4385553"/>
          <a:ext cx="1538062" cy="1538062"/>
        </a:xfrm>
        <a:prstGeom prst="ellipse">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Conduct</a:t>
          </a:r>
        </a:p>
      </dsp:txBody>
      <dsp:txXfrm>
        <a:off x="5007564" y="4610797"/>
        <a:ext cx="1087574" cy="1087574"/>
      </dsp:txXfrm>
    </dsp:sp>
    <dsp:sp modelId="{1A376B05-C6AA-4976-8A14-1C3C0CD37063}">
      <dsp:nvSpPr>
        <dsp:cNvPr id="0" name=""/>
        <dsp:cNvSpPr/>
      </dsp:nvSpPr>
      <dsp:spPr>
        <a:xfrm rot="6942857">
          <a:off x="3856600" y="3855028"/>
          <a:ext cx="361131" cy="581045"/>
        </a:xfrm>
        <a:prstGeom prst="rightArrow">
          <a:avLst>
            <a:gd name="adj1" fmla="val 60000"/>
            <a:gd name="adj2" fmla="val 50000"/>
          </a:avLst>
        </a:prstGeom>
        <a:solidFill>
          <a:srgbClr val="0070C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934273" y="3922432"/>
        <a:ext cx="252792" cy="348627"/>
      </dsp:txXfrm>
    </dsp:sp>
    <dsp:sp modelId="{41EBF214-6D7B-43B3-B692-132AF2BA0BFE}">
      <dsp:nvSpPr>
        <dsp:cNvPr id="0" name=""/>
        <dsp:cNvSpPr/>
      </dsp:nvSpPr>
      <dsp:spPr>
        <a:xfrm>
          <a:off x="2782210" y="4385553"/>
          <a:ext cx="1538062" cy="1538062"/>
        </a:xfrm>
        <a:prstGeom prst="ellipse">
          <a:avLst/>
        </a:prstGeom>
        <a:solidFill>
          <a:srgbClr val="0070C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Support </a:t>
          </a:r>
        </a:p>
      </dsp:txBody>
      <dsp:txXfrm>
        <a:off x="3007454" y="4610797"/>
        <a:ext cx="1087574" cy="1087574"/>
      </dsp:txXfrm>
    </dsp:sp>
    <dsp:sp modelId="{E35AB721-2B73-4A76-A387-A04ACEFBF076}">
      <dsp:nvSpPr>
        <dsp:cNvPr id="0" name=""/>
        <dsp:cNvSpPr/>
      </dsp:nvSpPr>
      <dsp:spPr>
        <a:xfrm rot="10028571">
          <a:off x="3215491" y="3051102"/>
          <a:ext cx="361131" cy="581045"/>
        </a:xfrm>
        <a:prstGeom prst="rightArrow">
          <a:avLst>
            <a:gd name="adj1" fmla="val 60000"/>
            <a:gd name="adj2" fmla="val 50000"/>
          </a:avLst>
        </a:prstGeom>
        <a:solidFill>
          <a:srgbClr val="7030A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322472" y="3155257"/>
        <a:ext cx="252792" cy="348627"/>
      </dsp:txXfrm>
    </dsp:sp>
    <dsp:sp modelId="{0709B5D9-5F7C-43D0-AE8A-2D7A12E0E328}">
      <dsp:nvSpPr>
        <dsp:cNvPr id="0" name=""/>
        <dsp:cNvSpPr/>
      </dsp:nvSpPr>
      <dsp:spPr>
        <a:xfrm>
          <a:off x="1535162" y="2821804"/>
          <a:ext cx="1538062" cy="1538062"/>
        </a:xfrm>
        <a:prstGeom prst="ellipse">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Commitment</a:t>
          </a:r>
        </a:p>
      </dsp:txBody>
      <dsp:txXfrm>
        <a:off x="1760406" y="3047048"/>
        <a:ext cx="1087574" cy="1087574"/>
      </dsp:txXfrm>
    </dsp:sp>
    <dsp:sp modelId="{74B0DC24-EDFA-404B-86CC-C5036BD9C351}">
      <dsp:nvSpPr>
        <dsp:cNvPr id="0" name=""/>
        <dsp:cNvSpPr/>
      </dsp:nvSpPr>
      <dsp:spPr>
        <a:xfrm rot="13114286">
          <a:off x="3444300" y="2048622"/>
          <a:ext cx="361131" cy="581045"/>
        </a:xfrm>
        <a:prstGeom prs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540821" y="2198605"/>
        <a:ext cx="252792" cy="348627"/>
      </dsp:txXfrm>
    </dsp:sp>
    <dsp:sp modelId="{8B295411-5F1E-42D4-85F9-F53A8F79FFA0}">
      <dsp:nvSpPr>
        <dsp:cNvPr id="0" name=""/>
        <dsp:cNvSpPr/>
      </dsp:nvSpPr>
      <dsp:spPr>
        <a:xfrm>
          <a:off x="1980228" y="871841"/>
          <a:ext cx="1538062" cy="1538062"/>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Belonging</a:t>
          </a:r>
        </a:p>
      </dsp:txBody>
      <dsp:txXfrm>
        <a:off x="2205472" y="1097085"/>
        <a:ext cx="1087574" cy="108757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190218-63AC-E344-A82E-C3E5ED24FB2E}" type="datetimeFigureOut">
              <a:rPr lang="en-US" smtClean="0"/>
              <a:t>1/11/2022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48C788-B82E-6D4E-BEEE-91BF5FFF82A0}" type="slidenum">
              <a:rPr lang="en-US" smtClean="0"/>
              <a:t>‹#›</a:t>
            </a:fld>
            <a:endParaRPr lang="en-US"/>
          </a:p>
        </p:txBody>
      </p:sp>
    </p:spTree>
    <p:extLst>
      <p:ext uri="{BB962C8B-B14F-4D97-AF65-F5344CB8AC3E}">
        <p14:creationId xmlns:p14="http://schemas.microsoft.com/office/powerpoint/2010/main" val="1548097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BDCCC-622B-4139-9F56-19A1F51BDAD0}" type="datetimeFigureOut">
              <a:rPr lang="en-US" smtClean="0"/>
              <a:t>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1B10A-AC84-4A28-B076-BA3AAF4E4898}" type="slidenum">
              <a:rPr lang="en-US" smtClean="0"/>
              <a:t>‹#›</a:t>
            </a:fld>
            <a:endParaRPr lang="en-US"/>
          </a:p>
        </p:txBody>
      </p:sp>
    </p:spTree>
    <p:extLst>
      <p:ext uri="{BB962C8B-B14F-4D97-AF65-F5344CB8AC3E}">
        <p14:creationId xmlns:p14="http://schemas.microsoft.com/office/powerpoint/2010/main" val="413908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lick.convertkit-mail.com/v8uzvrexwnsrhq86z8ug/l2hehmho6g8el2h6/aHR0cHM6Ly93d3cudGVkLmNvbS90YWxrcy9zdXNhbl9kYXZpZF90aGVfZ2lmdF9hbmRfcG93ZXJfb2ZfZW1vdGlvbmFsX2NvdXJhZ2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lick.convertkit-mail.com/v8uzvrexwnsrhq86z8ug/dpheh0hq83lvegam/aHR0cHM6Ly93d3cuYW1hem9uLmNvbS9FbW90aW9uYWwtQWdpbGl0eS1VbnN0dWNrLUVtYnJhY2UtQ2hhbmdlL2RwLzE1OTI0MDk0OTA=" TargetMode="External"/><Relationship Id="rId4" Type="http://schemas.openxmlformats.org/officeDocument/2006/relationships/hyperlink" Target="https://click.convertkit-mail.com/v8uzvrexwnsrhq86z8ug/m2h7h5homrdv3zum/aHR0cHM6Ly93d3cuc3VzYW5kYXZpZC5jb20vZWEtcXVpe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ashoeschools.net/site/default.aspx?PageType=3&amp;ModuleInstanceID=44550&amp;ViewID=7b97f7ed-8e5e-4120-848f-a8b4987d588f&amp;RenderLoc=0&amp;FlexDataID=56145&amp;PageID=1108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ureedgeinc.org/curriculum/pure-brains-breaks/video-librar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inghistory.org/resource-library/teaching-strategies/anticipation-guid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theworldcafe.com/key-concepts-resources/design-principles/" TargetMode="External"/><Relationship Id="rId7" Type="http://schemas.openxmlformats.org/officeDocument/2006/relationships/hyperlink" Target="https://bit.ly/2K7J3S1"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theworldcafe.com/services-programs/signature-learning-programs/" TargetMode="External"/><Relationship Id="rId5" Type="http://schemas.openxmlformats.org/officeDocument/2006/relationships/hyperlink" Target="http://www.theworldcafe.com/tools-store/hosting-tool-kit/" TargetMode="External"/><Relationship Id="rId4" Type="http://schemas.openxmlformats.org/officeDocument/2006/relationships/hyperlink" Target="http://www.theworldcafe.com/key-concepts-resources/graphic-recordi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3EQ2tzHl3K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1</a:t>
            </a:fld>
            <a:endParaRPr lang="en-US"/>
          </a:p>
        </p:txBody>
      </p:sp>
    </p:spTree>
    <p:extLst>
      <p:ext uri="{BB962C8B-B14F-4D97-AF65-F5344CB8AC3E}">
        <p14:creationId xmlns:p14="http://schemas.microsoft.com/office/powerpoint/2010/main" val="86744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endParaRPr lang="en-US"/>
          </a:p>
          <a:p>
            <a:pPr marL="228600" indent="-228600">
              <a:buAutoNum type="arabicPeriod"/>
            </a:pPr>
            <a:r>
              <a:rPr lang="en-US"/>
              <a:t>Promote a supportive climate</a:t>
            </a:r>
            <a:endParaRPr lang="en-US">
              <a:cs typeface="Calibri"/>
            </a:endParaRPr>
          </a:p>
          <a:p>
            <a:pPr marL="228600" indent="-228600">
              <a:buAutoNum type="arabicPeriod"/>
            </a:pPr>
            <a:r>
              <a:rPr lang="en-US"/>
              <a:t>Encourage a growth mindset</a:t>
            </a:r>
            <a:endParaRPr lang="en-US">
              <a:cs typeface="Calibri"/>
            </a:endParaRPr>
          </a:p>
          <a:p>
            <a:pPr marL="228600" indent="-228600">
              <a:buAutoNum type="arabicPeriod"/>
            </a:pPr>
            <a:r>
              <a:rPr lang="en-US"/>
              <a:t>Create conditions to encourage participants to engage in authentic conversations about needs, values, goals, and current issues so they feel seen, heard, and valued.</a:t>
            </a:r>
            <a:endParaRPr lang="en-US">
              <a:cs typeface="Calibri"/>
            </a:endParaRPr>
          </a:p>
          <a:p>
            <a:pPr marL="228600" indent="-228600">
              <a:buAutoNum type="arabicPeriod"/>
            </a:pPr>
            <a:r>
              <a:rPr lang="en-US"/>
              <a:t>Improve the climate of belonging and self-worth when you give an opportunity to ACKNOWLEDGE where we are emotionally (self-awareness) and then take a next step to work on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endParaRPr lang="en-US">
              <a:cs typeface="Calibri" panose="020F0502020204030204"/>
            </a:endParaRPr>
          </a:p>
          <a:p>
            <a:pPr marL="228600" indent="-228600">
              <a:buAutoNum type="arabicPeriod"/>
            </a:pPr>
            <a:r>
              <a:rPr lang="en-US"/>
              <a:t>Promote connectedness within a group.</a:t>
            </a:r>
            <a:endParaRPr lang="en-US">
              <a:cs typeface="Calibri"/>
            </a:endParaRPr>
          </a:p>
          <a:p>
            <a:pPr marL="228600" indent="-228600">
              <a:buAutoNum type="arabicPeriod"/>
            </a:pPr>
            <a:endParaRPr lang="en-US"/>
          </a:p>
          <a:p>
            <a:pPr marL="9525">
              <a:lnSpc>
                <a:spcPct val="90000"/>
              </a:lnSpc>
              <a:spcBef>
                <a:spcPts val="1200"/>
              </a:spcBef>
              <a:spcAft>
                <a:spcPts val="700"/>
              </a:spcAft>
            </a:pPr>
            <a:r>
              <a:rPr lang="en-US"/>
              <a:t>"Emotional agility allows us to be our authentic selves for everyone, every day." </a:t>
            </a:r>
            <a:r>
              <a:rPr lang="en-US" b="1"/>
              <a:t>~Susan David</a:t>
            </a:r>
            <a:endParaRPr lang="en-US">
              <a:cs typeface="Calibri"/>
            </a:endParaRPr>
          </a:p>
          <a:p>
            <a:pPr marL="9525">
              <a:lnSpc>
                <a:spcPct val="90000"/>
              </a:lnSpc>
              <a:spcBef>
                <a:spcPts val="1200"/>
              </a:spcBef>
              <a:spcAft>
                <a:spcPts val="700"/>
              </a:spcAft>
            </a:pPr>
            <a:r>
              <a:rPr lang="en-US">
                <a:cs typeface="Calibri"/>
              </a:rPr>
              <a:t>"</a:t>
            </a:r>
            <a:r>
              <a:rPr lang="en-US"/>
              <a:t>Emotional agility is the absence of pretense and performance, which gives your actions greater power because they emanate from your core values and core strength, something solid and genuine and real.</a:t>
            </a:r>
            <a:endParaRPr lang="en-US">
              <a:cs typeface="Calibri"/>
            </a:endParaRPr>
          </a:p>
          <a:p>
            <a:pPr marL="9525">
              <a:lnSpc>
                <a:spcPct val="90000"/>
              </a:lnSpc>
              <a:spcBef>
                <a:spcPts val="1200"/>
              </a:spcBef>
              <a:spcAft>
                <a:spcPts val="700"/>
              </a:spcAft>
            </a:pPr>
            <a:r>
              <a:rPr lang="en-US"/>
              <a:t>We reach that level of REAL, that level of emotional agility, not through magic, but through a series of tiny steps in everyday moments over the course of a lifetime." Susan David, author of Emotional Agility</a:t>
            </a:r>
            <a:endParaRPr lang="en-US">
              <a:cs typeface="Calibri"/>
            </a:endParaRPr>
          </a:p>
          <a:p>
            <a:pPr marL="9525">
              <a:lnSpc>
                <a:spcPct val="90000"/>
              </a:lnSpc>
              <a:spcBef>
                <a:spcPts val="1200"/>
              </a:spcBef>
              <a:spcAft>
                <a:spcPts val="700"/>
              </a:spcAft>
            </a:pPr>
            <a:endParaRPr lang="en-US">
              <a:cs typeface="Calibri"/>
            </a:endParaRPr>
          </a:p>
          <a:p>
            <a:pPr marL="9525">
              <a:lnSpc>
                <a:spcPct val="90000"/>
              </a:lnSpc>
              <a:spcBef>
                <a:spcPts val="1200"/>
              </a:spcBef>
              <a:spcAft>
                <a:spcPts val="700"/>
              </a:spcAft>
            </a:pPr>
            <a:r>
              <a:rPr lang="en-US">
                <a:cs typeface="Calibri"/>
              </a:rPr>
              <a:t>You may need to operationally define before you send them off to discuss: "Agility is the ability to move quickly and easily, to think clearly and understand speedily, and to be sharp. Those with mental and or physical acuity make what they are doing look effortless and do so with excitement."</a:t>
            </a:r>
          </a:p>
          <a:p>
            <a:pPr marL="9525">
              <a:lnSpc>
                <a:spcPct val="90000"/>
              </a:lnSpc>
              <a:spcBef>
                <a:spcPts val="1200"/>
              </a:spcBef>
              <a:spcAft>
                <a:spcPts val="700"/>
              </a:spcAft>
            </a:pPr>
            <a:endParaRPr lang="en-US">
              <a:cs typeface="Calibri"/>
            </a:endParaRPr>
          </a:p>
          <a:p>
            <a:pPr marL="9525">
              <a:lnSpc>
                <a:spcPct val="90000"/>
              </a:lnSpc>
              <a:spcBef>
                <a:spcPts val="1200"/>
              </a:spcBef>
              <a:spcAft>
                <a:spcPts val="700"/>
              </a:spcAft>
            </a:pPr>
            <a:r>
              <a:rPr lang="en-US">
                <a:cs typeface="Calibri"/>
              </a:rPr>
              <a:t>Ask participants to discuss with a partner; you and partner then find another pair to discuss, and then discuss the implications with the whole group. </a:t>
            </a:r>
          </a:p>
          <a:p>
            <a:pPr marL="9525">
              <a:lnSpc>
                <a:spcPct val="90000"/>
              </a:lnSpc>
              <a:spcBef>
                <a:spcPts val="1200"/>
              </a:spcBef>
              <a:spcAft>
                <a:spcPts val="700"/>
              </a:spcAft>
            </a:pPr>
            <a:endParaRPr lang="en-US">
              <a:cs typeface="Calibri"/>
            </a:endParaRPr>
          </a:p>
          <a:p>
            <a:pPr marL="9525">
              <a:lnSpc>
                <a:spcPct val="90000"/>
              </a:lnSpc>
              <a:spcBef>
                <a:spcPts val="1200"/>
              </a:spcBef>
              <a:spcAft>
                <a:spcPts val="700"/>
              </a:spcAft>
            </a:pPr>
            <a:r>
              <a:rPr lang="en-US">
                <a:cs typeface="Calibri"/>
              </a:rPr>
              <a:t>What tiny steps can you take this week to strengthen your agility and stay the course? How will they help you personally? How will your students benefit? How will your colleagues benefit?</a:t>
            </a:r>
          </a:p>
          <a:p>
            <a:pPr marL="9525">
              <a:lnSpc>
                <a:spcPct val="90000"/>
              </a:lnSpc>
              <a:spcBef>
                <a:spcPts val="1200"/>
              </a:spcBef>
              <a:spcAft>
                <a:spcPts val="700"/>
              </a:spcAft>
            </a:pPr>
            <a:endParaRPr lang="en-US">
              <a:cs typeface="Calibri"/>
            </a:endParaRPr>
          </a:p>
          <a:p>
            <a:pPr marL="9525">
              <a:lnSpc>
                <a:spcPct val="90000"/>
              </a:lnSpc>
              <a:spcBef>
                <a:spcPts val="1200"/>
              </a:spcBef>
              <a:spcAft>
                <a:spcPts val="700"/>
              </a:spcAft>
            </a:pPr>
            <a:r>
              <a:rPr lang="en-US"/>
              <a:t> If you’re looking for resources to further explore </a:t>
            </a:r>
            <a:r>
              <a:rPr lang="en-US" b="1"/>
              <a:t>emotional agility</a:t>
            </a:r>
            <a:r>
              <a:rPr lang="en-US"/>
              <a:t>, watch Susan David's </a:t>
            </a:r>
            <a:r>
              <a:rPr lang="en-US">
                <a:hlinkClick r:id="rId3"/>
              </a:rPr>
              <a:t>TED Talk</a:t>
            </a:r>
            <a:r>
              <a:rPr lang="en-US"/>
              <a:t>, try her </a:t>
            </a:r>
            <a:r>
              <a:rPr lang="en-US">
                <a:hlinkClick r:id="rId4"/>
              </a:rPr>
              <a:t>free quiz</a:t>
            </a:r>
            <a:r>
              <a:rPr lang="en-US"/>
              <a:t>, or </a:t>
            </a:r>
            <a:r>
              <a:rPr lang="en-US">
                <a:hlinkClick r:id="rId5"/>
              </a:rPr>
              <a:t>read the book</a:t>
            </a:r>
            <a:r>
              <a:rPr lang="en-US"/>
              <a:t>.</a:t>
            </a:r>
          </a:p>
          <a:p>
            <a:pPr marL="9525">
              <a:lnSpc>
                <a:spcPct val="90000"/>
              </a:lnSpc>
              <a:spcBef>
                <a:spcPts val="1200"/>
              </a:spcBef>
              <a:spcAft>
                <a:spcPts val="700"/>
              </a:spcAft>
            </a:pPr>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11</a:t>
            </a:fld>
            <a:endParaRPr lang="en-US"/>
          </a:p>
        </p:txBody>
      </p:sp>
    </p:spTree>
    <p:extLst>
      <p:ext uri="{BB962C8B-B14F-4D97-AF65-F5344CB8AC3E}">
        <p14:creationId xmlns:p14="http://schemas.microsoft.com/office/powerpoint/2010/main" val="133997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  </a:t>
            </a:r>
            <a:r>
              <a:rPr lang="en-US" b="0"/>
              <a:t>Put people in the right mindset in order to create the conditions that encourage positive self-talk and reflection. P</a:t>
            </a:r>
            <a:r>
              <a:rPr lang="en-US" b="0" i="0"/>
              <a:t>articipants can engage in authentic conversations about who they are and celebrate themselves; this can improve the climate of belonging, self-worth, and justice amongst students, families, staff…(Response to Recovery 5.1)</a:t>
            </a:r>
          </a:p>
          <a:p>
            <a:r>
              <a:rPr lang="en-US" b="1"/>
              <a:t>Adapted from Project </a:t>
            </a:r>
            <a:r>
              <a:rPr lang="en-US" b="1" err="1"/>
              <a:t>Wayfinder</a:t>
            </a:r>
            <a:endParaRPr lang="en-US" b="1"/>
          </a:p>
          <a:p>
            <a:endParaRPr lang="en-US"/>
          </a:p>
          <a:p>
            <a:pPr marL="171450" indent="-171450">
              <a:spcBef>
                <a:spcPts val="1000"/>
              </a:spcBef>
              <a:buFont typeface="Arial"/>
              <a:buChar char="•"/>
            </a:pPr>
            <a:r>
              <a:rPr lang="en-US"/>
              <a:t>A. One thing I like about myself...</a:t>
            </a:r>
          </a:p>
          <a:p>
            <a:pPr marL="171450" indent="-171450">
              <a:spcBef>
                <a:spcPts val="1000"/>
              </a:spcBef>
              <a:buFont typeface="Arial"/>
              <a:buChar char="•"/>
            </a:pPr>
            <a:r>
              <a:rPr lang="en-US"/>
              <a:t>B. One thing I'm proud of...</a:t>
            </a:r>
          </a:p>
          <a:p>
            <a:pPr marL="171450" indent="-171450">
              <a:spcBef>
                <a:spcPts val="1000"/>
              </a:spcBef>
              <a:buFont typeface="Arial"/>
              <a:buChar char="•"/>
            </a:pPr>
            <a:r>
              <a:rPr lang="en-US"/>
              <a:t>C. One thing I'm good at...</a:t>
            </a:r>
          </a:p>
          <a:p>
            <a:pPr marL="171450" indent="-171450">
              <a:spcBef>
                <a:spcPts val="1000"/>
              </a:spcBef>
              <a:buFont typeface="Arial"/>
              <a:buChar char="•"/>
            </a:pPr>
            <a:r>
              <a:rPr lang="en-US"/>
              <a:t>D. One thing that makes me </a:t>
            </a:r>
            <a:r>
              <a:rPr lang="en-US" i="1" err="1"/>
              <a:t>me</a:t>
            </a:r>
            <a:r>
              <a:rPr lang="en-US"/>
              <a:t> is...</a:t>
            </a:r>
          </a:p>
          <a:p>
            <a:pPr marL="171450" indent="-171450">
              <a:spcBef>
                <a:spcPts val="1000"/>
              </a:spcBef>
              <a:buFont typeface="Arial"/>
              <a:buChar char="•"/>
            </a:pPr>
            <a:endParaRPr lang="en-US"/>
          </a:p>
          <a:p>
            <a:r>
              <a:rPr lang="en-US"/>
              <a:t>Write a "toast" to yourself and share it with a partner and/or your table mates:</a:t>
            </a:r>
          </a:p>
          <a:p>
            <a:endParaRPr lang="en-US"/>
          </a:p>
          <a:p>
            <a:r>
              <a:rPr lang="en-US"/>
              <a:t>"I want to give a toast to someone who...(Write your response to Prompt A), (write your response to Prompt B),  (write your response to Prompt C), (write your response to Prompt D). And that person is me.“</a:t>
            </a:r>
          </a:p>
          <a:p>
            <a:endParaRPr lang="en-US"/>
          </a:p>
          <a:p>
            <a:r>
              <a:rPr lang="en-US"/>
              <a:t>You can modify the language to, “I want to give a shout out…” or “I want to give a high five to…”</a:t>
            </a:r>
          </a:p>
          <a:p>
            <a:endParaRPr lang="en-US"/>
          </a:p>
          <a:p>
            <a:r>
              <a:rPr lang="en-US" b="1"/>
              <a:t>Model an example: </a:t>
            </a:r>
            <a:r>
              <a:rPr lang="en-US"/>
              <a:t>"I want to give a toast to someone who truly cares about people, is a proud mom of 2 sons, who prioritizes connection and who loves to sing and dance even when no one is looking...and that person is me.“</a:t>
            </a:r>
          </a:p>
          <a:p>
            <a:endParaRPr lang="en-US"/>
          </a:p>
          <a:p>
            <a:r>
              <a:rPr lang="en-US"/>
              <a:t>Share your dedication with a shoulder partner or small group. Whole group share? (That takes courage, so be sure to thank the volunteers.)</a:t>
            </a:r>
          </a:p>
          <a:p>
            <a:endParaRPr lang="en-US"/>
          </a:p>
          <a:p>
            <a:r>
              <a:rPr lang="en-US" b="1"/>
              <a:t>Debrief: </a:t>
            </a:r>
            <a:r>
              <a:rPr lang="en-US" b="0"/>
              <a:t>How did it feel to share your toast? Where does negative self-talk come from? What are some social + cultural factors that influence our self-talk? How might you practice positive self-talk more often? How can this contribute to having a sense of belonging? How can an activity like this cultivate belonging in your classroom?</a:t>
            </a:r>
          </a:p>
          <a:p>
            <a:r>
              <a:rPr lang="en-US" b="0"/>
              <a:t>Place your dedication in a spot where you will see it.</a:t>
            </a:r>
          </a:p>
          <a:p>
            <a:endParaRPr lang="en-US" b="0"/>
          </a:p>
          <a:p>
            <a:r>
              <a:rPr lang="en-US" b="0"/>
              <a:t>Elena Aguilar, author </a:t>
            </a:r>
            <a:r>
              <a:rPr lang="en-US" b="0" i="1"/>
              <a:t>Onward: Cultivating Emotional Resilience in Educators, </a:t>
            </a:r>
            <a:r>
              <a:rPr lang="en-US" b="0"/>
              <a:t>reminds readers that, “Saying affirmations to yourself raises your levels of feel-good hormones and pushes your brain to form new clusters of “positive thought” neurons” (82).</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 for a Closer</a:t>
            </a:r>
            <a:r>
              <a:rPr lang="en-US" b="0"/>
              <a:t> ~ </a:t>
            </a:r>
            <a:r>
              <a:rPr lang="en-US" b="1"/>
              <a:t>Purpose: Cultivate a culture of personal connection, mutual support and belonging. </a:t>
            </a:r>
            <a:r>
              <a:rPr lang="en-US" b="0"/>
              <a:t>Create a scenario for participants to write a dedication for </a:t>
            </a:r>
            <a:r>
              <a:rPr lang="en-US" b="0" i="1"/>
              <a:t>someone else </a:t>
            </a:r>
            <a:r>
              <a:rPr lang="en-US" b="0"/>
              <a:t>and give it to them. Perhaps for a student, a spouse, someone from the department, grade-level, a parent, or maybe the person sitting to their left at the meeting, so EVERYONE receives an affirmation. </a:t>
            </a:r>
            <a:endParaRPr lang="en-US" b="1"/>
          </a:p>
          <a:p>
            <a:endParaRPr lang="en-US" b="0"/>
          </a:p>
        </p:txBody>
      </p:sp>
      <p:sp>
        <p:nvSpPr>
          <p:cNvPr id="4" name="Slide Number Placeholder 3"/>
          <p:cNvSpPr>
            <a:spLocks noGrp="1"/>
          </p:cNvSpPr>
          <p:nvPr>
            <p:ph type="sldNum" sz="quarter" idx="5"/>
          </p:nvPr>
        </p:nvSpPr>
        <p:spPr/>
        <p:txBody>
          <a:bodyPr/>
          <a:lstStyle/>
          <a:p>
            <a:fld id="{46E1B10A-AC84-4A28-B076-BA3AAF4E4898}" type="slidenum">
              <a:rPr lang="en-US" smtClean="0"/>
              <a:t>12</a:t>
            </a:fld>
            <a:endParaRPr lang="en-US"/>
          </a:p>
        </p:txBody>
      </p:sp>
    </p:spTree>
    <p:extLst>
      <p:ext uri="{BB962C8B-B14F-4D97-AF65-F5344CB8AC3E}">
        <p14:creationId xmlns:p14="http://schemas.microsoft.com/office/powerpoint/2010/main" val="166953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p>
          <a:p>
            <a:pPr marL="228600" indent="-228600">
              <a:buAutoNum type="arabicPeriod"/>
            </a:pPr>
            <a:r>
              <a:rPr lang="en-US" b="0"/>
              <a:t>Encourage a growth mindset</a:t>
            </a:r>
          </a:p>
          <a:p>
            <a:pPr marL="228600" indent="-228600">
              <a:buAutoNum type="arabicPeriod"/>
            </a:pPr>
            <a:r>
              <a:rPr lang="en-US" b="0"/>
              <a:t>Create conditions to encourage positive self-talk, collective efficacy and reflection.</a:t>
            </a:r>
          </a:p>
          <a:p>
            <a:pPr marL="228600" indent="-228600">
              <a:buAutoNum type="arabicPeriod"/>
            </a:pPr>
            <a:r>
              <a:rPr lang="en-US"/>
              <a:t>Offer a simple way to transition a group into a learning space while honoring a diversity of experiences and voices.</a:t>
            </a:r>
          </a:p>
          <a:p>
            <a:pPr marL="228600" indent="-228600">
              <a:buAutoNum type="arabicPeriod"/>
            </a:pPr>
            <a:r>
              <a:rPr lang="en-US"/>
              <a:t>Promote connectedness and a sense of belonging within a group.</a:t>
            </a:r>
            <a:endParaRPr lang="en-US">
              <a:cs typeface="Calibri"/>
            </a:endParaRPr>
          </a:p>
          <a:p>
            <a:pPr marL="228600" indent="-228600">
              <a:buAutoNum type="arabicPeriod"/>
            </a:pPr>
            <a:r>
              <a:rPr lang="en-US"/>
              <a:t>It is a good example of a </a:t>
            </a:r>
            <a:r>
              <a:rPr lang="en-US" b="1"/>
              <a:t>“low vulnerability” </a:t>
            </a:r>
            <a:r>
              <a:rPr lang="en-US"/>
              <a:t>activity.  Each person decides for themselves what level of personal experience they wish to share.</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b="1"/>
              <a:t>*SEL Indicators:</a:t>
            </a:r>
            <a:r>
              <a:rPr lang="en-US"/>
              <a:t> Build </a:t>
            </a:r>
            <a:r>
              <a:rPr lang="en-US" i="1"/>
              <a:t>Self-awareness</a:t>
            </a:r>
            <a:r>
              <a:rPr lang="en-US"/>
              <a:t> by encouraging participants to reflect while simultaneously addressing </a:t>
            </a:r>
            <a:r>
              <a:rPr lang="en-US" i="1"/>
              <a:t>Relationship Skills </a:t>
            </a:r>
            <a:r>
              <a:rPr lang="en-US"/>
              <a:t>as participants speak and listen to each other, respectfully share, and receive information.</a:t>
            </a:r>
          </a:p>
          <a:p>
            <a:endParaRPr lang="en-US"/>
          </a:p>
          <a:p>
            <a:pPr marL="228600" indent="-228600">
              <a:buAutoNum type="arabicPeriod"/>
            </a:pPr>
            <a:r>
              <a:rPr lang="en-US">
                <a:cs typeface="Calibri"/>
              </a:rPr>
              <a:t>Think of something positive that happened to you today in your classroom, with a student, with an administrator, a parent...at home with a family member—anything! Perhaps you have something good coming up in the near future that you can share.</a:t>
            </a:r>
          </a:p>
          <a:p>
            <a:pPr marL="0" indent="0">
              <a:buNone/>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2. Celebrate/share in pairs, triads, whole group—it depends on how much time you decide to give it. Rotate a few times. Students and adults love it when you play the song. I often put them in pairs and then have them rotate so they share their good news  with at least 3 people. Implement it every 2 weeks—some do it every Monday to start the week. </a:t>
            </a:r>
            <a:r>
              <a:rPr lang="en-US" b="1">
                <a:cs typeface="Calibri"/>
              </a:rPr>
              <a:t>Heads-up</a:t>
            </a:r>
            <a:r>
              <a:rPr lang="en-US">
                <a:cs typeface="Calibri"/>
              </a:rPr>
              <a:t>: If you use Chaka Khan's song in the classroom, cut to 1:11 b/c of the words. Students and adults alike love it when you play the song.</a:t>
            </a:r>
          </a:p>
          <a:p>
            <a:endParaRPr lang="en-US">
              <a:cs typeface="Calibri"/>
            </a:endParaRPr>
          </a:p>
          <a:p>
            <a:r>
              <a:rPr lang="en-US">
                <a:cs typeface="Calibri"/>
              </a:rPr>
              <a:t>3. If in a secondary school, choose ONE class period and implement it school-wide so students don’t have to do it 7 times!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variation of </a:t>
            </a:r>
            <a:r>
              <a:rPr lang="en-US" b="1"/>
              <a:t>What’s New </a:t>
            </a:r>
            <a:r>
              <a:rPr lang="en-US" b="0"/>
              <a:t>on </a:t>
            </a:r>
            <a:r>
              <a:rPr lang="en-US"/>
              <a:t>page 13 of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3 Signature Practice Playbook</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13</a:t>
            </a:fld>
            <a:endParaRPr lang="en-US"/>
          </a:p>
        </p:txBody>
      </p:sp>
    </p:spTree>
    <p:extLst>
      <p:ext uri="{BB962C8B-B14F-4D97-AF65-F5344CB8AC3E}">
        <p14:creationId xmlns:p14="http://schemas.microsoft.com/office/powerpoint/2010/main" val="299425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 You could even use this to open a community meeting where you want to address the challenge of reducing youth violence. In order to model being the SEL skill of being fully present, use the following Debriefing Strategy:</a:t>
            </a:r>
          </a:p>
          <a:p>
            <a:endParaRPr lang="en-US">
              <a:cs typeface="Calibri"/>
            </a:endParaRPr>
          </a:p>
          <a:p>
            <a:r>
              <a:rPr lang="en-US">
                <a:cs typeface="Calibri"/>
              </a:rPr>
              <a:t>1. Find a partner</a:t>
            </a:r>
          </a:p>
          <a:p>
            <a:r>
              <a:rPr lang="en-US">
                <a:cs typeface="Calibri"/>
              </a:rPr>
              <a:t>2. Partner A share your thoughts for 30 seconds. Partner B must listen WITHOUT commenting. You may use appropriate non-verbal expression.</a:t>
            </a:r>
          </a:p>
          <a:p>
            <a:r>
              <a:rPr lang="en-US">
                <a:cs typeface="Calibri"/>
              </a:rPr>
              <a:t>3. Partner B share your thoughts for 30 seconds. Partner A must listen without commenting.  </a:t>
            </a:r>
            <a:r>
              <a:rPr lang="en-US"/>
              <a:t>You may use appropriate non-verbal expression.</a:t>
            </a:r>
            <a:endParaRPr lang="en-US">
              <a:cs typeface="Calibri"/>
            </a:endParaRPr>
          </a:p>
          <a:p>
            <a:r>
              <a:rPr lang="en-US">
                <a:cs typeface="Calibri"/>
              </a:rPr>
              <a:t>4. </a:t>
            </a:r>
            <a:r>
              <a:rPr lang="en-US"/>
              <a:t>Debrief with entire group: How did this feel to be Partner A? Partner B?</a:t>
            </a:r>
            <a:endParaRPr lang="en-US">
              <a:cs typeface="Calibri"/>
            </a:endParaRPr>
          </a:p>
          <a:p>
            <a:r>
              <a:rPr lang="en-US">
                <a:cs typeface="Calibri"/>
              </a:rPr>
              <a:t>5.  Partners, now take 1 minute for a general discussion about making the world safe.</a:t>
            </a:r>
          </a:p>
          <a:p>
            <a:r>
              <a:rPr lang="en-US">
                <a:cs typeface="Calibri"/>
              </a:rPr>
              <a:t>6. Whole group share-out. Thoughts? What resonates with you?</a:t>
            </a:r>
          </a:p>
          <a:p>
            <a:r>
              <a:rPr lang="en-US">
                <a:cs typeface="Calibri"/>
              </a:rPr>
              <a:t>*This is a LOW vulnerability prompt.</a:t>
            </a:r>
          </a:p>
          <a:p>
            <a:endParaRPr lang="en-US">
              <a:cs typeface="Calibri"/>
            </a:endParaRPr>
          </a:p>
          <a:p>
            <a:r>
              <a:rPr lang="en-US">
                <a:cs typeface="Calibri"/>
              </a:rPr>
              <a:t>Go to the NEXT Prompt to raise the level of vulnerability and use the same debriefing activity. Discuss what safety looks like at our school and/or classroom. What does it look like and what are ways it needs to improve?</a:t>
            </a:r>
          </a:p>
          <a:p>
            <a:r>
              <a:rPr lang="en-US">
                <a:cs typeface="Calibri"/>
              </a:rPr>
              <a:t>After the whole group share-out, ask your staff to generate and agree upon 3 strategies that you will ALL be more intentional about in the next week, month, etc.</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14</a:t>
            </a:fld>
            <a:endParaRPr lang="en-US"/>
          </a:p>
        </p:txBody>
      </p:sp>
    </p:spTree>
    <p:extLst>
      <p:ext uri="{BB962C8B-B14F-4D97-AF65-F5344CB8AC3E}">
        <p14:creationId xmlns:p14="http://schemas.microsoft.com/office/powerpoint/2010/main" val="299961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a:t>
            </a:r>
          </a:p>
          <a:p>
            <a:endParaRPr lang="en-US">
              <a:cs typeface="Calibri"/>
            </a:endParaRPr>
          </a:p>
          <a:p>
            <a:r>
              <a:rPr lang="en-US">
                <a:cs typeface="Calibri"/>
              </a:rPr>
              <a:t>Partner up and discuss for 5 minutes—you each will get 2.5 minutes, so be intentional about your equity of voice. :-)</a:t>
            </a:r>
          </a:p>
          <a:p>
            <a:r>
              <a:rPr lang="en-US"/>
              <a:t>Describe the actions of a teacher who helped build a strong relationship with you. This could have been when you were in school, college, or even right now on your staff. What made the biggest impact on you? Why?</a:t>
            </a:r>
          </a:p>
          <a:p>
            <a:endParaRPr lang="en-US">
              <a:cs typeface="+mn-lt"/>
            </a:endParaRPr>
          </a:p>
          <a:p>
            <a:r>
              <a:rPr lang="en-US">
                <a:cs typeface="+mn-lt"/>
              </a:rPr>
              <a:t>Whole group debrief:</a:t>
            </a:r>
          </a:p>
          <a:p>
            <a:r>
              <a:rPr lang="en-US">
                <a:cs typeface="+mn-lt"/>
              </a:rPr>
              <a:t>1. What emotions did that evoke when you were talking about those teachers who build a strong relationship with you? </a:t>
            </a:r>
          </a:p>
          <a:p>
            <a:r>
              <a:rPr lang="en-US">
                <a:cs typeface="+mn-lt"/>
              </a:rPr>
              <a:t>2. Let's create a list of characteristics to describe those people.  Put up on poster paper and then read out loud.</a:t>
            </a:r>
          </a:p>
          <a:p>
            <a:r>
              <a:rPr lang="en-US">
                <a:cs typeface="+mn-lt"/>
              </a:rPr>
              <a:t>3. Next Steps: Think of 3-5 people on your roster who may need a bit of "extra grace and/or love" this week. Write down at least one thing you will do this week to improve your relationship with them. We'll report back next week. :-)</a:t>
            </a:r>
          </a:p>
          <a:p>
            <a:endParaRPr lang="en-US">
              <a:cs typeface="+mn-lt"/>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15</a:t>
            </a:fld>
            <a:endParaRPr lang="en-US"/>
          </a:p>
        </p:txBody>
      </p:sp>
    </p:spTree>
    <p:extLst>
      <p:ext uri="{BB962C8B-B14F-4D97-AF65-F5344CB8AC3E}">
        <p14:creationId xmlns:p14="http://schemas.microsoft.com/office/powerpoint/2010/main" val="287707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 </a:t>
            </a:r>
            <a:r>
              <a:rPr lang="en-US" b="1"/>
              <a:t>Model </a:t>
            </a:r>
            <a:r>
              <a:rPr lang="en-US"/>
              <a:t>how to use Anchor Breathing to help with your focus.</a:t>
            </a:r>
          </a:p>
          <a:p>
            <a:endParaRPr lang="en-US">
              <a:cs typeface="Calibri"/>
            </a:endParaRPr>
          </a:p>
          <a:p>
            <a:r>
              <a:rPr lang="en-US">
                <a:cs typeface="Calibri"/>
              </a:rPr>
              <a:t>1. Have participants complete their sentence stems on a sticky note or piece of paper. </a:t>
            </a:r>
            <a:r>
              <a:rPr lang="en-US"/>
              <a:t>Perhaps you asked the staff </a:t>
            </a:r>
            <a:r>
              <a:rPr lang="en-US" b="1"/>
              <a:t>in advance</a:t>
            </a:r>
            <a:r>
              <a:rPr lang="en-US"/>
              <a:t> to come with a thought, issue or topic  they would like to address at the meeting.</a:t>
            </a:r>
            <a:endParaRPr lang="en-US">
              <a:cs typeface="Calibri"/>
            </a:endParaRPr>
          </a:p>
          <a:p>
            <a:r>
              <a:rPr lang="en-US">
                <a:cs typeface="Calibri"/>
              </a:rPr>
              <a:t>2. They will NOT be sharing the first issue with anyone. "I want to acknowledge that your thought, issue or topic exists. We are going to leave it at the door today, and to help you do that through a mindfulness activity called </a:t>
            </a:r>
            <a:r>
              <a:rPr lang="en-US" b="1">
                <a:cs typeface="Calibri"/>
              </a:rPr>
              <a:t>Anchor Breathing. If you need it modelled, there is a video you can view: </a:t>
            </a:r>
            <a:r>
              <a:rPr lang="en-US">
                <a:hlinkClick r:id="rId3"/>
              </a:rPr>
              <a:t>https://pureedgeinc.org/curriculum/pure-brains-breaks/video-library/</a:t>
            </a:r>
            <a:endParaRPr lang="en-US">
              <a:cs typeface="Calibri"/>
              <a:hlinkClick r:id="rId3"/>
            </a:endParaRPr>
          </a:p>
          <a:p>
            <a:r>
              <a:rPr lang="en-US">
                <a:cs typeface="Calibri"/>
              </a:rPr>
              <a:t>Directions:</a:t>
            </a:r>
          </a:p>
          <a:p>
            <a:r>
              <a:rPr lang="en-US">
                <a:cs typeface="Calibri"/>
              </a:rPr>
              <a:t>Sit down and get comfortable.</a:t>
            </a:r>
            <a:endParaRPr lang="en-US"/>
          </a:p>
          <a:p>
            <a:r>
              <a:rPr lang="en-US">
                <a:cs typeface="Calibri"/>
              </a:rPr>
              <a:t>Rest your hand on a chosen breathing space: belly, chest, or just under your nose.</a:t>
            </a:r>
          </a:p>
          <a:p>
            <a:r>
              <a:rPr lang="en-US">
                <a:cs typeface="Calibri"/>
              </a:rPr>
              <a:t>Do your breathing and keep your attention on your breathing space.</a:t>
            </a:r>
          </a:p>
          <a:p>
            <a:r>
              <a:rPr lang="en-US">
                <a:cs typeface="Calibri"/>
              </a:rPr>
              <a:t>When your attention wanders, gently bring it back to your breathing space.  It's okay for your mind to wander, just bring it gently back to your breathing."</a:t>
            </a:r>
          </a:p>
          <a:p>
            <a:r>
              <a:rPr lang="en-US">
                <a:cs typeface="Calibri"/>
              </a:rPr>
              <a:t>*You can set a timer for 90 seconds</a:t>
            </a:r>
          </a:p>
          <a:p>
            <a:endParaRPr lang="en-US">
              <a:cs typeface="Calibri"/>
            </a:endParaRPr>
          </a:p>
          <a:p>
            <a:r>
              <a:rPr lang="en-US">
                <a:cs typeface="Calibri"/>
              </a:rPr>
              <a:t>When finished, you can ask participants to meet in pairs or triads to discuss the thought, issue or topic they would like to bring to today's meeting. Decide how long you'd like to give them. Ask them to pool their thoughts and to negotiate and prioritize which thought, issue or topic is the most pressing and </a:t>
            </a:r>
            <a:r>
              <a:rPr lang="en-US" b="1">
                <a:cs typeface="Calibri"/>
              </a:rPr>
              <a:t>have a scribe write it on a poster for all to see.</a:t>
            </a:r>
          </a:p>
          <a:p>
            <a:endParaRPr lang="en-US">
              <a:cs typeface="Calibri"/>
            </a:endParaRPr>
          </a:p>
          <a:p>
            <a:r>
              <a:rPr lang="en-US">
                <a:cs typeface="Calibri"/>
              </a:rPr>
              <a:t>Hang posters around the room. Read them out loud.</a:t>
            </a:r>
          </a:p>
          <a:p>
            <a:r>
              <a:rPr lang="en-US">
                <a:cs typeface="Calibri"/>
              </a:rPr>
              <a:t>Each staff member has 3 votes that MUST be used on 3 separate items. "Vote for the 3 thoughts, issues or topics you would most like to tackle, discuss, etc."</a:t>
            </a:r>
          </a:p>
          <a:p>
            <a:r>
              <a:rPr lang="en-US">
                <a:cs typeface="Calibri"/>
              </a:rPr>
              <a:t>Make a check mark only on 3 posters</a:t>
            </a:r>
            <a:endParaRPr lang="en-US"/>
          </a:p>
          <a:p>
            <a:endParaRPr lang="en-US">
              <a:cs typeface="Calibri"/>
            </a:endParaRPr>
          </a:p>
          <a:p>
            <a:r>
              <a:rPr lang="en-US" b="1">
                <a:cs typeface="Calibri"/>
              </a:rPr>
              <a:t>Now you see which issues are the most pressing.</a:t>
            </a:r>
          </a:p>
          <a:p>
            <a:endParaRPr lang="en-US" b="1">
              <a:cs typeface="Calibri"/>
            </a:endParaRPr>
          </a:p>
          <a:p>
            <a:r>
              <a:rPr lang="en-US">
                <a:cs typeface="Calibri"/>
              </a:rPr>
              <a:t>As homework for the next meeting, OR during this time, assign or have folks choose to be on a small team to explore 1 issue.  (All of the posters have teams) Ask them to meet and consider the Pros and the Deltas for this thought, issue, or topic. List as many solutions, strategies, and realistic action steps that can help move the issue forward in a way that is healthy to the staff. Be ready to present these findings, </a:t>
            </a:r>
            <a:r>
              <a:rPr lang="en-US" err="1">
                <a:cs typeface="Calibri"/>
              </a:rPr>
              <a:t>etc</a:t>
            </a:r>
            <a:r>
              <a:rPr lang="en-US">
                <a:cs typeface="Calibri"/>
              </a:rPr>
              <a:t>, at the next meeting.  </a:t>
            </a:r>
          </a:p>
          <a:p>
            <a:endParaRPr lang="en-US">
              <a:cs typeface="Calibri"/>
            </a:endParaRPr>
          </a:p>
          <a:p>
            <a:r>
              <a:rPr lang="en-US">
                <a:cs typeface="Calibri"/>
              </a:rPr>
              <a:t>Leadership Team: </a:t>
            </a:r>
            <a:r>
              <a:rPr lang="en-US" b="1">
                <a:cs typeface="Calibri"/>
              </a:rPr>
              <a:t>Let the staff know you care about what is on their mind</a:t>
            </a:r>
            <a:r>
              <a:rPr lang="en-US">
                <a:cs typeface="Calibri"/>
              </a:rPr>
              <a:t>. Examine/check for patterns of their issues in today's meeting. Take a moment to address them now and then validate that you will follow up with the other issues in writing, etc. </a:t>
            </a:r>
          </a:p>
        </p:txBody>
      </p:sp>
      <p:sp>
        <p:nvSpPr>
          <p:cNvPr id="4" name="Slide Number Placeholder 3"/>
          <p:cNvSpPr>
            <a:spLocks noGrp="1"/>
          </p:cNvSpPr>
          <p:nvPr>
            <p:ph type="sldNum" sz="quarter" idx="5"/>
          </p:nvPr>
        </p:nvSpPr>
        <p:spPr/>
        <p:txBody>
          <a:bodyPr/>
          <a:lstStyle/>
          <a:p>
            <a:fld id="{46E1B10A-AC84-4A28-B076-BA3AAF4E4898}" type="slidenum">
              <a:rPr lang="en-US" smtClean="0"/>
              <a:t>16</a:t>
            </a:fld>
            <a:endParaRPr lang="en-US"/>
          </a:p>
        </p:txBody>
      </p:sp>
    </p:spTree>
    <p:extLst>
      <p:ext uri="{BB962C8B-B14F-4D97-AF65-F5344CB8AC3E}">
        <p14:creationId xmlns:p14="http://schemas.microsoft.com/office/powerpoint/2010/main" val="185861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 </a:t>
            </a:r>
          </a:p>
          <a:p>
            <a:endParaRPr lang="en-US">
              <a:cs typeface="Calibri"/>
            </a:endParaRPr>
          </a:p>
          <a:p>
            <a:r>
              <a:rPr lang="en-US"/>
              <a:t>Form a triad and discuss for 5 minutes—allow 90 seconds for each person; be intentional about your equity of voice. :-)</a:t>
            </a:r>
            <a:endParaRPr lang="en-US">
              <a:cs typeface="Calibri"/>
            </a:endParaRPr>
          </a:p>
          <a:p>
            <a:r>
              <a:rPr lang="en-US"/>
              <a:t>Describe something you're proud of that many might not know about you..</a:t>
            </a:r>
            <a:endParaRPr lang="en-US">
              <a:cs typeface="Calibri"/>
            </a:endParaRPr>
          </a:p>
          <a:p>
            <a:endParaRPr lang="en-US"/>
          </a:p>
          <a:p>
            <a:r>
              <a:rPr lang="en-US" b="1"/>
              <a:t>Whole group debrief:</a:t>
            </a:r>
            <a:endParaRPr lang="en-US" b="1">
              <a:cs typeface="Calibri"/>
            </a:endParaRPr>
          </a:p>
          <a:p>
            <a:r>
              <a:rPr lang="en-US"/>
              <a:t>What emotions did that evoke when you were talking about yourself? When you were listening to others? How might you use this in class or in a meeting? How can using this sentence stem in class or in a meeting to help you to create a sense of belonging in your community? Let's report back next week about how we used this simple sentence stem in our own classroom/office.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17</a:t>
            </a:fld>
            <a:endParaRPr lang="en-US"/>
          </a:p>
        </p:txBody>
      </p:sp>
    </p:spTree>
    <p:extLst>
      <p:ext uri="{BB962C8B-B14F-4D97-AF65-F5344CB8AC3E}">
        <p14:creationId xmlns:p14="http://schemas.microsoft.com/office/powerpoint/2010/main" val="388438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 </a:t>
            </a:r>
          </a:p>
          <a:p>
            <a:endParaRPr lang="en-US">
              <a:cs typeface="Calibri"/>
            </a:endParaRPr>
          </a:p>
          <a:p>
            <a:r>
              <a:rPr lang="en-US">
                <a:cs typeface="Calibri"/>
              </a:rPr>
              <a:t>Complete the following sentence stem: I excel at __________________________, yet I still need to work on __________________________.</a:t>
            </a:r>
          </a:p>
          <a:p>
            <a:endParaRPr lang="en-US">
              <a:cs typeface="Calibri"/>
            </a:endParaRPr>
          </a:p>
          <a:p>
            <a:r>
              <a:rPr lang="en-US"/>
              <a:t>Form a triad and discuss for 5 minutes—allow 90 seconds for each person; be intentional about your equity of voice. :-)</a:t>
            </a:r>
          </a:p>
          <a:p>
            <a:r>
              <a:rPr lang="en-US"/>
              <a:t>Describe something you're proud of that many might not know about you..</a:t>
            </a:r>
          </a:p>
          <a:p>
            <a:endParaRPr lang="en-US"/>
          </a:p>
          <a:p>
            <a:r>
              <a:rPr lang="en-US" b="1"/>
              <a:t>Whole group debrief:</a:t>
            </a:r>
            <a:endParaRPr lang="en-US"/>
          </a:p>
          <a:p>
            <a:r>
              <a:rPr lang="en-US"/>
              <a:t>What emotions did that evoke when you were talking about yourself? When you were listening to others? How might you use this in class or in a meeting? How can using this sentence stem in class or in a meeting to help you to create a sense of belonging in your community? Let's report back next week about how we used this simple sentence stem in our own classroom/office.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18</a:t>
            </a:fld>
            <a:endParaRPr lang="en-US"/>
          </a:p>
        </p:txBody>
      </p:sp>
    </p:spTree>
    <p:extLst>
      <p:ext uri="{BB962C8B-B14F-4D97-AF65-F5344CB8AC3E}">
        <p14:creationId xmlns:p14="http://schemas.microsoft.com/office/powerpoint/2010/main" val="3512904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This opener encourages dialogue about building strong relationships. It supports connectedness, learning about each other's identities, creating a climate where we feel comfortable to communicate with each other together, and promotes a sense of belonging. </a:t>
            </a:r>
          </a:p>
          <a:p>
            <a:endParaRPr lang="en-US">
              <a:cs typeface="Calibri"/>
            </a:endParaRPr>
          </a:p>
          <a:p>
            <a:r>
              <a:rPr lang="en-US">
                <a:cs typeface="Calibri"/>
              </a:rPr>
              <a:t>1. Form triads</a:t>
            </a:r>
          </a:p>
          <a:p>
            <a:r>
              <a:rPr lang="en-US">
                <a:cs typeface="Calibri"/>
              </a:rPr>
              <a:t>2. Ask participants to fill out this sentence stem for EACH of the people in their triad:   "__Name__, when I see you at your best, I see you _________________________________."</a:t>
            </a:r>
          </a:p>
          <a:p>
            <a:r>
              <a:rPr lang="en-US">
                <a:cs typeface="Calibri"/>
              </a:rPr>
              <a:t>3. Each person will share their stems with their group. Here are the rules: 1. Be specific  2. Look at the person when you speak—that's essential. 3. Use the person's name.</a:t>
            </a:r>
          </a:p>
          <a:p>
            <a:r>
              <a:rPr lang="en-US">
                <a:cs typeface="Calibri"/>
              </a:rPr>
              <a:t>4. </a:t>
            </a:r>
            <a:r>
              <a:rPr lang="en-US" b="1">
                <a:cs typeface="Calibri"/>
              </a:rPr>
              <a:t>Whole group</a:t>
            </a:r>
            <a:r>
              <a:rPr lang="en-US">
                <a:cs typeface="Calibri"/>
              </a:rPr>
              <a:t> </a:t>
            </a:r>
            <a:r>
              <a:rPr lang="en-US" b="1">
                <a:cs typeface="Calibri"/>
              </a:rPr>
              <a:t>debrief.</a:t>
            </a:r>
            <a:r>
              <a:rPr lang="en-US">
                <a:cs typeface="Calibri"/>
              </a:rPr>
              <a:t> What did you notice? How did it feel to be called by name and to have someone look at you when they said the statement? How did it feel to hear what others had to say? How can you modify this for your classroom? How can this strengthen a sense of belonging at our school?</a:t>
            </a: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19</a:t>
            </a:fld>
            <a:endParaRPr lang="en-US"/>
          </a:p>
        </p:txBody>
      </p:sp>
    </p:spTree>
    <p:extLst>
      <p:ext uri="{BB962C8B-B14F-4D97-AF65-F5344CB8AC3E}">
        <p14:creationId xmlns:p14="http://schemas.microsoft.com/office/powerpoint/2010/main" val="341232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kern="1200" dirty="0">
                <a:solidFill>
                  <a:srgbClr val="000000"/>
                </a:solidFill>
                <a:effectLst/>
                <a:ea typeface="Calibri" panose="020F0502020204030204" pitchFamily="34" charset="0"/>
                <a:cs typeface="Calibri"/>
              </a:rPr>
              <a:t>Purpose</a:t>
            </a:r>
            <a:r>
              <a:rPr lang="en-US" sz="1200" kern="1200" dirty="0">
                <a:solidFill>
                  <a:srgbClr val="000000"/>
                </a:solidFill>
                <a:effectLst/>
                <a:ea typeface="Calibri" panose="020F0502020204030204" pitchFamily="34" charset="0"/>
                <a:cs typeface="Calibri"/>
              </a:rPr>
              <a:t>: Strengthen your school/classroom community and foster belonging by co-creating working agreements.</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0"/>
              </a:spcAft>
              <a:buFont typeface="Arial" panose="020B0604020202020204" pitchFamily="34" charset="0"/>
              <a:buNone/>
            </a:pPr>
            <a:endParaRPr lang="en-US" sz="1200" kern="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1200" kern="1200" dirty="0">
                <a:solidFill>
                  <a:srgbClr val="000000"/>
                </a:solidFill>
                <a:effectLst/>
                <a:ea typeface="Calibri" panose="020F0502020204030204" pitchFamily="34" charset="0"/>
                <a:cs typeface="Calibri"/>
              </a:rPr>
              <a:t>Part 1: </a:t>
            </a:r>
          </a:p>
          <a:p>
            <a:pPr>
              <a:lnSpc>
                <a:spcPct val="107000"/>
              </a:lnSpc>
              <a:spcAft>
                <a:spcPts val="800"/>
              </a:spcAft>
            </a:pPr>
            <a:r>
              <a:rPr lang="en-US" sz="1200" kern="1200" dirty="0">
                <a:solidFill>
                  <a:srgbClr val="000000"/>
                </a:solidFill>
                <a:effectLst/>
                <a:ea typeface="Calibri" panose="020F0502020204030204" pitchFamily="34" charset="0"/>
                <a:cs typeface="Calibri"/>
              </a:rPr>
              <a:t>Consider the components for teamwork displayed on the screen.</a:t>
            </a:r>
            <a:r>
              <a:rPr lang="en-US" dirty="0">
                <a:solidFill>
                  <a:srgbClr val="000000"/>
                </a:solidFill>
                <a:ea typeface="Calibri" panose="020F0502020204030204" pitchFamily="34" charset="0"/>
                <a:cs typeface="Calibri"/>
              </a:rPr>
              <a:t> </a:t>
            </a:r>
            <a:r>
              <a:rPr lang="en-US" sz="1200" kern="1200" dirty="0">
                <a:solidFill>
                  <a:srgbClr val="000000"/>
                </a:solidFill>
                <a:effectLst/>
                <a:ea typeface="Calibri" panose="020F0502020204030204" pitchFamily="34" charset="0"/>
                <a:cs typeface="Calibri"/>
              </a:rPr>
              <a:t> Answer the following questions for each consideration by reflecting on what your expectations are for each.</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Calibri"/>
            </a:endParaRPr>
          </a:p>
          <a:p>
            <a:pPr marL="171450" indent="-171450">
              <a:lnSpc>
                <a:spcPct val="107000"/>
              </a:lnSpc>
              <a:spcAft>
                <a:spcPts val="800"/>
              </a:spcAft>
              <a:buFont typeface="Arial" panose="020B0604020202020204" pitchFamily="34" charset="0"/>
              <a:buChar char="•"/>
            </a:pPr>
            <a:r>
              <a:rPr lang="en-US" sz="1200" kern="1200" dirty="0">
                <a:solidFill>
                  <a:srgbClr val="000000"/>
                </a:solidFill>
                <a:effectLst/>
                <a:ea typeface="Calibri" panose="020F0502020204030204" pitchFamily="34" charset="0"/>
                <a:cs typeface="Calibri"/>
              </a:rPr>
              <a:t>What do you want it to look like?</a:t>
            </a:r>
            <a:r>
              <a:rPr lang="en-US" dirty="0">
                <a:solidFill>
                  <a:srgbClr val="000000"/>
                </a:solidFill>
                <a:ea typeface="Calibri" panose="020F0502020204030204" pitchFamily="34" charset="0"/>
                <a:cs typeface="Calibri"/>
              </a:rPr>
              <a:t> </a:t>
            </a:r>
            <a:endParaRPr lang="en-US" sz="1200" dirty="0">
              <a:effectLs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kern="1200" dirty="0">
                <a:solidFill>
                  <a:srgbClr val="000000"/>
                </a:solidFill>
                <a:effectLst/>
                <a:ea typeface="Calibri" panose="020F0502020204030204" pitchFamily="34" charset="0"/>
                <a:cs typeface="Calibri"/>
              </a:rPr>
              <a:t>What do you want it to sound like?</a:t>
            </a:r>
            <a:r>
              <a:rPr lang="en-US" dirty="0">
                <a:solidFill>
                  <a:srgbClr val="000000"/>
                </a:solidFill>
                <a:ea typeface="Calibri" panose="020F0502020204030204" pitchFamily="34" charset="0"/>
                <a:cs typeface="Calibri"/>
              </a:rPr>
              <a:t> </a:t>
            </a:r>
            <a:endParaRPr lang="en-US" sz="1200" dirty="0">
              <a:effectLs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kern="1200" dirty="0">
                <a:solidFill>
                  <a:srgbClr val="000000"/>
                </a:solidFill>
                <a:effectLst/>
                <a:ea typeface="Calibri" panose="020F0502020204030204" pitchFamily="34" charset="0"/>
                <a:cs typeface="Calibri"/>
              </a:rPr>
              <a:t>What do you want it to feel like?</a:t>
            </a:r>
            <a:r>
              <a:rPr lang="en-US" dirty="0">
                <a:solidFill>
                  <a:srgbClr val="000000"/>
                </a:solidFill>
                <a:ea typeface="Calibri" panose="020F0502020204030204" pitchFamily="34" charset="0"/>
                <a:cs typeface="Calibri"/>
              </a:rPr>
              <a:t> </a:t>
            </a:r>
            <a:endParaRPr lang="en-US" sz="1200" dirty="0">
              <a:effectLs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kern="1200" dirty="0">
                <a:solidFill>
                  <a:srgbClr val="000000"/>
                </a:solidFill>
                <a:effectLst/>
                <a:ea typeface="Calibri" panose="020F0502020204030204" pitchFamily="34" charset="0"/>
                <a:cs typeface="Calibri"/>
              </a:rPr>
              <a:t>What do you expect interaction to look like?</a:t>
            </a:r>
            <a:r>
              <a:rPr lang="en-US" dirty="0">
                <a:solidFill>
                  <a:srgbClr val="000000"/>
                </a:solidFill>
                <a:ea typeface="Calibri" panose="020F0502020204030204" pitchFamily="34" charset="0"/>
                <a:cs typeface="Calibri"/>
              </a:rPr>
              <a:t> </a:t>
            </a:r>
            <a:endParaRPr lang="en-US" sz="1200" dirty="0">
              <a:effectLs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kern="1200" dirty="0">
                <a:solidFill>
                  <a:srgbClr val="000000"/>
                </a:solidFill>
                <a:effectLst/>
                <a:ea typeface="Calibri" panose="020F0502020204030204" pitchFamily="34" charset="0"/>
                <a:cs typeface="Calibri"/>
              </a:rPr>
              <a:t>How do we correct each other when expectations and agreements aren’t met?</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Calibri"/>
            </a:endParaRPr>
          </a:p>
          <a:p>
            <a:pPr marL="0" marR="0" indent="0" algn="l">
              <a:lnSpc>
                <a:spcPct val="107000"/>
              </a:lnSpc>
              <a:spcBef>
                <a:spcPts val="0"/>
              </a:spcBef>
              <a:spcAft>
                <a:spcPts val="800"/>
              </a:spcAft>
              <a:buFont typeface="Arial" panose="020B0604020202020204" pitchFamily="34" charset="0"/>
              <a:buNone/>
            </a:pPr>
            <a:endParaRPr lang="en-US" sz="1200" kern="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1200" kern="1200" dirty="0">
                <a:solidFill>
                  <a:srgbClr val="000000"/>
                </a:solidFill>
                <a:effectLst/>
                <a:ea typeface="Calibri" panose="020F0502020204030204" pitchFamily="34" charset="0"/>
                <a:cs typeface="Calibri"/>
              </a:rPr>
              <a:t>With your team/department/class, discuss your expectations.</a:t>
            </a:r>
            <a:r>
              <a:rPr lang="en-US" dirty="0">
                <a:solidFill>
                  <a:srgbClr val="000000"/>
                </a:solidFill>
                <a:ea typeface="Calibri" panose="020F0502020204030204" pitchFamily="34" charset="0"/>
                <a:cs typeface="Calibri"/>
              </a:rPr>
              <a:t> </a:t>
            </a:r>
            <a:r>
              <a:rPr lang="en-US" sz="1200" kern="1200" dirty="0">
                <a:solidFill>
                  <a:srgbClr val="000000"/>
                </a:solidFill>
                <a:effectLst/>
                <a:ea typeface="Calibri" panose="020F0502020204030204" pitchFamily="34" charset="0"/>
                <a:cs typeface="Calibri"/>
              </a:rPr>
              <a:t> What did you have in common?</a:t>
            </a:r>
            <a:r>
              <a:rPr lang="en-US" dirty="0">
                <a:solidFill>
                  <a:srgbClr val="000000"/>
                </a:solidFill>
                <a:ea typeface="Calibri" panose="020F0502020204030204" pitchFamily="34" charset="0"/>
                <a:cs typeface="Calibri"/>
              </a:rPr>
              <a:t> </a:t>
            </a:r>
            <a:r>
              <a:rPr lang="en-US" sz="1200" kern="1200" dirty="0">
                <a:solidFill>
                  <a:srgbClr val="000000"/>
                </a:solidFill>
                <a:effectLst/>
                <a:ea typeface="Calibri" panose="020F0502020204030204" pitchFamily="34" charset="0"/>
                <a:cs typeface="Calibri"/>
              </a:rPr>
              <a:t> What differences were there?</a:t>
            </a:r>
            <a:r>
              <a:rPr lang="en-US" dirty="0">
                <a:solidFill>
                  <a:srgbClr val="000000"/>
                </a:solidFill>
                <a:ea typeface="Calibri" panose="020F0502020204030204" pitchFamily="34" charset="0"/>
                <a:cs typeface="Calibri"/>
              </a:rPr>
              <a:t> </a:t>
            </a:r>
            <a:r>
              <a:rPr lang="en-US" sz="1200" kern="1200" dirty="0">
                <a:solidFill>
                  <a:srgbClr val="000000"/>
                </a:solidFill>
                <a:effectLst/>
                <a:ea typeface="Calibri" panose="020F0502020204030204" pitchFamily="34" charset="0"/>
                <a:cs typeface="Calibri"/>
              </a:rPr>
              <a:t> How can you compromise on the expectation to co-create shared agreements?</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Calibri"/>
            </a:endParaRPr>
          </a:p>
          <a:p>
            <a:pPr marL="0" marR="0" indent="0" algn="l">
              <a:lnSpc>
                <a:spcPct val="107000"/>
              </a:lnSpc>
              <a:spcBef>
                <a:spcPts val="0"/>
              </a:spcBef>
              <a:spcAft>
                <a:spcPts val="800"/>
              </a:spcAft>
              <a:buFont typeface="Arial" panose="020B0604020202020204" pitchFamily="34" charset="0"/>
              <a:buNone/>
            </a:pPr>
            <a:endParaRPr lang="en-US" sz="1200" kern="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US" sz="1200" kern="1200" dirty="0">
              <a:solidFill>
                <a:srgbClr val="000000"/>
              </a:solidFill>
              <a:effectLst/>
              <a:ea typeface="Calibri" panose="020F0502020204030204" pitchFamily="34" charset="0"/>
              <a:cs typeface="Calibri"/>
            </a:endParaRPr>
          </a:p>
          <a:p>
            <a:pPr marL="0" marR="0" indent="0" algn="l">
              <a:lnSpc>
                <a:spcPct val="107000"/>
              </a:lnSpc>
              <a:spcBef>
                <a:spcPts val="0"/>
              </a:spcBef>
              <a:spcAft>
                <a:spcPts val="800"/>
              </a:spcAft>
              <a:buFont typeface="Arial" panose="020B0604020202020204" pitchFamily="34" charset="0"/>
              <a:buNone/>
            </a:pPr>
            <a:endParaRPr lang="en-US"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6E1B10A-AC84-4A28-B076-BA3AAF4E4898}" type="slidenum">
              <a:rPr lang="en-US" smtClean="0"/>
              <a:t>21</a:t>
            </a:fld>
            <a:endParaRPr lang="en-US"/>
          </a:p>
        </p:txBody>
      </p:sp>
    </p:spTree>
    <p:extLst>
      <p:ext uri="{BB962C8B-B14F-4D97-AF65-F5344CB8AC3E}">
        <p14:creationId xmlns:p14="http://schemas.microsoft.com/office/powerpoint/2010/main" val="337928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p>
          <a:p>
            <a:pPr marL="228600" indent="-228600">
              <a:buAutoNum type="arabicPeriod"/>
            </a:pPr>
            <a:r>
              <a:rPr lang="en-US" b="0"/>
              <a:t>Promote a supportive climate</a:t>
            </a:r>
            <a:endParaRPr lang="en-US" b="0">
              <a:cs typeface="Calibri"/>
            </a:endParaRPr>
          </a:p>
          <a:p>
            <a:pPr marL="228600" indent="-228600">
              <a:buAutoNum type="arabicPeriod"/>
            </a:pPr>
            <a:r>
              <a:rPr lang="en-US" b="0"/>
              <a:t>Encourage a growth mindset</a:t>
            </a:r>
            <a:endParaRPr lang="en-US" b="0">
              <a:cs typeface="Calibri"/>
            </a:endParaRPr>
          </a:p>
          <a:p>
            <a:pPr marL="228600" indent="-228600">
              <a:buAutoNum type="arabicPeriod"/>
            </a:pPr>
            <a:r>
              <a:rPr lang="en-US" b="0"/>
              <a:t>Create conditions to encourage participants to engage in authentic </a:t>
            </a:r>
            <a:r>
              <a:rPr lang="en-US" b="0" i="0"/>
              <a:t>conversations about needs, values, goals, and current issues so they feel seen, heard</a:t>
            </a:r>
            <a:r>
              <a:rPr lang="en-US"/>
              <a:t>, and valued.</a:t>
            </a:r>
            <a:endParaRPr lang="en-US" b="0" i="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t>Improve the climate of belonging, self-worth, and justice amongst students, families, staff when you give an opportunity to ACKNOWLEDGE the issues and then take a next step to work on their concerns. (</a:t>
            </a:r>
            <a:r>
              <a:rPr lang="en-US" b="1" i="0"/>
              <a:t>Response to Recovery 5.1)</a:t>
            </a:r>
            <a:endParaRPr lang="en-US" b="0"/>
          </a:p>
          <a:p>
            <a:pPr marL="228600" indent="-228600">
              <a:buAutoNum type="arabicPeriod"/>
            </a:pPr>
            <a:r>
              <a:rPr lang="en-US"/>
              <a:t>Offer a simple way to transition a group into a learning space while honoring a diversity of experiences and voices.</a:t>
            </a:r>
            <a:endParaRPr lang="en-US">
              <a:cs typeface="Calibri"/>
            </a:endParaRPr>
          </a:p>
          <a:p>
            <a:pPr marL="228600" indent="-228600">
              <a:buAutoNum type="arabicPeriod"/>
            </a:pPr>
            <a:r>
              <a:rPr lang="en-US"/>
              <a:t>Promote connectedness within a group.</a:t>
            </a:r>
            <a:endParaRPr lang="en-US">
              <a:cs typeface="Calibri"/>
            </a:endParaRPr>
          </a:p>
          <a:p>
            <a:pPr marL="0" indent="0">
              <a:buNone/>
            </a:pPr>
            <a:endParaRPr lang="en-US"/>
          </a:p>
          <a:p>
            <a:r>
              <a:rPr lang="en-US"/>
              <a:t>*It is a good example of a </a:t>
            </a:r>
            <a:r>
              <a:rPr lang="en-US" b="1"/>
              <a:t>“low vulnerability” </a:t>
            </a:r>
            <a:r>
              <a:rPr lang="en-US"/>
              <a:t>activity.  Each person decides for themselves what level of personal experience they wish to share.</a:t>
            </a:r>
            <a:endParaRPr lang="en-US">
              <a:cs typeface="Calibri"/>
            </a:endParaRPr>
          </a:p>
          <a:p>
            <a:r>
              <a:rPr lang="en-US" b="0" i="0"/>
              <a:t>*To raise the vulnerability (for admin and/or teachers), you can write on sticky notes and place them on 10 different posters. Conduct a Gallery Walk and every person place a check mark next to the ones that resonate with them. This is a great way to measure values, concerns, issues, etc.</a:t>
            </a:r>
            <a:r>
              <a:rPr lang="en-US"/>
              <a:t> </a:t>
            </a:r>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pPr>
              <a:defRPr/>
            </a:pPr>
            <a:r>
              <a:rPr lang="en-US" b="0" i="0"/>
              <a:t>There are 10 sentence stems in all.</a:t>
            </a:r>
            <a:r>
              <a:rPr lang="en-US"/>
              <a:t> </a:t>
            </a:r>
            <a:r>
              <a:rPr lang="en-US" b="0" i="0"/>
              <a:t> 5 slides included. Depending upon your time frame, use 1 set per meeting or choose them all.</a:t>
            </a:r>
            <a:r>
              <a:rPr lang="en-US"/>
              <a:t> </a:t>
            </a:r>
            <a:r>
              <a:rPr lang="en-US" b="1"/>
              <a:t>They may ALSO be used as great reflective closers.</a:t>
            </a:r>
            <a:r>
              <a:rPr lang="en-US"/>
              <a:t> Perhaps the stems would have changed during the meeting, etc. You have a lot of flexibility to adapt them. </a:t>
            </a:r>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a:t>
            </a:fld>
            <a:endParaRPr lang="en-US"/>
          </a:p>
        </p:txBody>
      </p:sp>
    </p:spTree>
    <p:extLst>
      <p:ext uri="{BB962C8B-B14F-4D97-AF65-F5344CB8AC3E}">
        <p14:creationId xmlns:p14="http://schemas.microsoft.com/office/powerpoint/2010/main" val="313601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kern="1200" dirty="0">
                <a:solidFill>
                  <a:srgbClr val="000000"/>
                </a:solidFill>
                <a:effectLst/>
                <a:ea typeface="Calibri" panose="020F0502020204030204" pitchFamily="34" charset="0"/>
                <a:cs typeface="Calibri"/>
              </a:rPr>
              <a:t>Part 2: </a:t>
            </a:r>
          </a:p>
          <a:p>
            <a:pPr>
              <a:lnSpc>
                <a:spcPct val="107000"/>
              </a:lnSpc>
              <a:spcAft>
                <a:spcPts val="800"/>
              </a:spcAft>
            </a:pPr>
            <a:r>
              <a:rPr lang="en-US" sz="1200" kern="1200" dirty="0">
                <a:solidFill>
                  <a:srgbClr val="000000"/>
                </a:solidFill>
                <a:effectLst/>
                <a:ea typeface="Calibri" panose="020F0502020204030204" pitchFamily="34" charset="0"/>
                <a:cs typeface="Calibri"/>
              </a:rPr>
              <a:t>After discussion and reflection on your expectation for each consideration, create shared agreements with the follow sentence stem.</a:t>
            </a:r>
            <a:r>
              <a:rPr lang="en-US" dirty="0">
                <a:solidFill>
                  <a:srgbClr val="000000"/>
                </a:solidFill>
                <a:ea typeface="Calibri" panose="020F0502020204030204" pitchFamily="34" charset="0"/>
                <a:cs typeface="Calibri"/>
              </a:rPr>
              <a:t> </a:t>
            </a:r>
            <a:r>
              <a:rPr lang="en-US" sz="1200" kern="1200" dirty="0">
                <a:solidFill>
                  <a:srgbClr val="000000"/>
                </a:solidFill>
                <a:effectLst/>
                <a:ea typeface="Calibri" panose="020F0502020204030204" pitchFamily="34" charset="0"/>
                <a:cs typeface="Calibri"/>
              </a:rPr>
              <a:t> Use the expectations that you came to consensus on to generate your agreements.</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0"/>
              </a:spcAft>
              <a:buFont typeface="Arial" panose="020B0604020202020204" pitchFamily="34" charset="0"/>
              <a:buNone/>
            </a:pPr>
            <a:endParaRPr lang="en-US" sz="1200" kern="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1200" kern="1200" dirty="0">
                <a:solidFill>
                  <a:srgbClr val="000000"/>
                </a:solidFill>
                <a:effectLst/>
                <a:ea typeface="Calibri" panose="020F0502020204030204" pitchFamily="34" charset="0"/>
                <a:cs typeface="Calibri"/>
              </a:rPr>
              <a:t>On this team we…</a:t>
            </a:r>
            <a:r>
              <a:rPr lang="en-US" dirty="0">
                <a:solidFill>
                  <a:srgbClr val="000000"/>
                </a:solidFill>
                <a:ea typeface="Calibri" panose="020F0502020204030204" pitchFamily="34" charset="0"/>
                <a:cs typeface="Calibri"/>
              </a:rPr>
              <a:t> </a:t>
            </a:r>
            <a:endParaRPr lang="en-US" sz="1200" kern="1200" dirty="0">
              <a:solidFill>
                <a:srgbClr val="000000"/>
              </a:solidFill>
              <a:effectLst/>
              <a:ea typeface="Calibri" panose="020F0502020204030204" pitchFamily="34" charset="0"/>
              <a:cs typeface="Calibri"/>
            </a:endParaRPr>
          </a:p>
          <a:p>
            <a:pPr marL="0" marR="0" indent="0" algn="l">
              <a:lnSpc>
                <a:spcPct val="107000"/>
              </a:lnSpc>
              <a:spcBef>
                <a:spcPts val="0"/>
              </a:spcBef>
              <a:spcAft>
                <a:spcPts val="800"/>
              </a:spcAft>
              <a:buFont typeface="Arial" panose="020B0604020202020204" pitchFamily="34" charset="0"/>
              <a:buNone/>
            </a:pPr>
            <a:r>
              <a:rPr lang="en-US" sz="1200" kern="1200" dirty="0">
                <a:solidFill>
                  <a:srgbClr val="000000"/>
                </a:solidFill>
                <a:effectLst/>
                <a:ea typeface="Calibri" panose="020F0502020204030204" pitchFamily="34" charset="0"/>
                <a:cs typeface="Calibri"/>
              </a:rPr>
              <a:t>In this classroom we…</a:t>
            </a:r>
          </a:p>
          <a:p>
            <a:pPr marL="0" marR="0" indent="0" algn="l">
              <a:lnSpc>
                <a:spcPct val="107000"/>
              </a:lnSpc>
              <a:spcBef>
                <a:spcPts val="0"/>
              </a:spcBef>
              <a:spcAft>
                <a:spcPts val="800"/>
              </a:spcAft>
              <a:buFont typeface="Arial" panose="020B0604020202020204" pitchFamily="34" charset="0"/>
              <a:buNone/>
            </a:pPr>
            <a:r>
              <a:rPr lang="en-US" sz="1200" kern="1200" dirty="0">
                <a:solidFill>
                  <a:srgbClr val="000000"/>
                </a:solidFill>
                <a:effectLst/>
                <a:ea typeface="Calibri" panose="020F0502020204030204" pitchFamily="34" charset="0"/>
                <a:cs typeface="Calibri"/>
              </a:rPr>
              <a:t>In this department we…</a:t>
            </a:r>
          </a:p>
          <a:p>
            <a:endParaRPr lang="en-US" dirty="0"/>
          </a:p>
          <a:p>
            <a:r>
              <a:rPr lang="en-US" dirty="0"/>
              <a:t>Debrief the activity</a:t>
            </a:r>
          </a:p>
        </p:txBody>
      </p:sp>
      <p:sp>
        <p:nvSpPr>
          <p:cNvPr id="4" name="Slide Number Placeholder 3"/>
          <p:cNvSpPr>
            <a:spLocks noGrp="1"/>
          </p:cNvSpPr>
          <p:nvPr>
            <p:ph type="sldNum" sz="quarter" idx="5"/>
          </p:nvPr>
        </p:nvSpPr>
        <p:spPr/>
        <p:txBody>
          <a:bodyPr/>
          <a:lstStyle/>
          <a:p>
            <a:fld id="{46E1B10A-AC84-4A28-B076-BA3AAF4E4898}" type="slidenum">
              <a:rPr lang="en-US" smtClean="0"/>
              <a:t>22</a:t>
            </a:fld>
            <a:endParaRPr lang="en-US"/>
          </a:p>
        </p:txBody>
      </p:sp>
    </p:spTree>
    <p:extLst>
      <p:ext uri="{BB962C8B-B14F-4D97-AF65-F5344CB8AC3E}">
        <p14:creationId xmlns:p14="http://schemas.microsoft.com/office/powerpoint/2010/main" val="911969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t>
            </a:r>
            <a:r>
              <a:rPr lang="en-US" b="0" dirty="0"/>
              <a:t>Breathe and reset, chunk instruction and allow your brain’s chemicals to reset</a:t>
            </a:r>
            <a:endParaRPr lang="en-US" b="1" dirty="0"/>
          </a:p>
          <a:p>
            <a:endParaRPr lang="en-US" dirty="0"/>
          </a:p>
          <a:p>
            <a:r>
              <a:rPr lang="en-US" dirty="0"/>
              <a:t>From https://pureedgeinc.org/brain-breaks-video-library-english/</a:t>
            </a:r>
          </a:p>
        </p:txBody>
      </p:sp>
      <p:sp>
        <p:nvSpPr>
          <p:cNvPr id="4" name="Slide Number Placeholder 3"/>
          <p:cNvSpPr>
            <a:spLocks noGrp="1"/>
          </p:cNvSpPr>
          <p:nvPr>
            <p:ph type="sldNum" sz="quarter" idx="5"/>
          </p:nvPr>
        </p:nvSpPr>
        <p:spPr/>
        <p:txBody>
          <a:bodyPr/>
          <a:lstStyle/>
          <a:p>
            <a:fld id="{46E1B10A-AC84-4A28-B076-BA3AAF4E4898}" type="slidenum">
              <a:rPr lang="en-US" smtClean="0"/>
              <a:t>23</a:t>
            </a:fld>
            <a:endParaRPr lang="en-US"/>
          </a:p>
        </p:txBody>
      </p:sp>
    </p:spTree>
    <p:extLst>
      <p:ext uri="{BB962C8B-B14F-4D97-AF65-F5344CB8AC3E}">
        <p14:creationId xmlns:p14="http://schemas.microsoft.com/office/powerpoint/2010/main" val="2721067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Engaging Strategy: Traverse Talking (one of many names—Speed Dating, Inside-Outside Circle, </a:t>
            </a:r>
            <a:r>
              <a:rPr lang="en-US" b="1" err="1"/>
              <a:t>Cocentric</a:t>
            </a:r>
            <a:r>
              <a:rPr lang="en-US" b="1"/>
              <a:t> Circles etc.)</a:t>
            </a:r>
            <a:endParaRPr lang="en-US">
              <a:cs typeface="Calibri"/>
            </a:endParaRPr>
          </a:p>
          <a:p>
            <a:endParaRPr lang="en-US" b="1"/>
          </a:p>
          <a:p>
            <a:r>
              <a:rPr lang="en-US" b="1"/>
              <a:t>Purpose: </a:t>
            </a:r>
            <a:r>
              <a:rPr lang="en-US"/>
              <a:t>1.</a:t>
            </a:r>
            <a:r>
              <a:rPr lang="en-US" b="1"/>
              <a:t>  </a:t>
            </a:r>
            <a:r>
              <a:rPr lang="en-US"/>
              <a:t>Foster relationships 2. cultivate practices that involve interaction strategies for participants to find their voices, and 3. provide space for integrating information into the long-term memory. </a:t>
            </a:r>
            <a:endParaRPr lang="en-US">
              <a:cs typeface="Calibri"/>
            </a:endParaRPr>
          </a:p>
          <a:p>
            <a:endParaRPr lang="en-US">
              <a:cs typeface="Calibri"/>
            </a:endParaRPr>
          </a:p>
          <a:p>
            <a:r>
              <a:rPr lang="en-US"/>
              <a:t>This fun classroom activity helps students find their voice by teaching the basics of debate in an accessible way. www.edutopia.org</a:t>
            </a:r>
            <a:endParaRPr lang="en-US">
              <a:cs typeface="Calibri" panose="020F0502020204030204"/>
            </a:endParaRPr>
          </a:p>
          <a:p>
            <a:endParaRPr lang="en-US"/>
          </a:p>
          <a:p>
            <a:r>
              <a:rPr lang="en-US"/>
              <a:t>Great to reinforce/review concepts, to generate ideas about new concepts, to allow for movement, and to practice using class working agreements. </a:t>
            </a:r>
            <a:endParaRPr lang="en-US">
              <a:cs typeface="Calibri"/>
            </a:endParaRPr>
          </a:p>
          <a:p>
            <a:r>
              <a:rPr lang="en-US"/>
              <a:t>Great for elementary and secondary classrooms AND adults. </a:t>
            </a:r>
            <a:endParaRPr lang="en-US">
              <a:cs typeface="Calibri"/>
            </a:endParaRPr>
          </a:p>
          <a:p>
            <a:endParaRPr lang="en-US">
              <a:cs typeface="Calibri"/>
            </a:endParaRPr>
          </a:p>
          <a:p>
            <a:r>
              <a:rPr lang="en-US">
                <a:cs typeface="Calibri"/>
              </a:rPr>
              <a:t>Debrief the activity with your staff/students. What did they like about it? </a:t>
            </a:r>
          </a:p>
        </p:txBody>
      </p:sp>
      <p:sp>
        <p:nvSpPr>
          <p:cNvPr id="4" name="Slide Number Placeholder 3"/>
          <p:cNvSpPr>
            <a:spLocks noGrp="1"/>
          </p:cNvSpPr>
          <p:nvPr>
            <p:ph type="sldNum" sz="quarter" idx="5"/>
          </p:nvPr>
        </p:nvSpPr>
        <p:spPr/>
        <p:txBody>
          <a:bodyPr/>
          <a:lstStyle/>
          <a:p>
            <a:fld id="{46E1B10A-AC84-4A28-B076-BA3AAF4E4898}" type="slidenum">
              <a:rPr lang="en-US" smtClean="0"/>
              <a:t>24</a:t>
            </a:fld>
            <a:endParaRPr lang="en-US"/>
          </a:p>
        </p:txBody>
      </p:sp>
    </p:spTree>
    <p:extLst>
      <p:ext uri="{BB962C8B-B14F-4D97-AF65-F5344CB8AC3E}">
        <p14:creationId xmlns:p14="http://schemas.microsoft.com/office/powerpoint/2010/main" val="1733362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t>
            </a:r>
            <a:r>
              <a:rPr lang="en-US" b="0" dirty="0"/>
              <a:t>Breathe and reset, chunk instruction and allow your brain’s chemicals to reset</a:t>
            </a:r>
            <a:endParaRPr lang="en-US" b="1" dirty="0"/>
          </a:p>
          <a:p>
            <a:endParaRPr lang="en-US" dirty="0"/>
          </a:p>
          <a:p>
            <a:r>
              <a:rPr lang="en-US" dirty="0"/>
              <a:t>From https://pureedgeinc.org/brain-breaks-video-library-english/</a:t>
            </a:r>
          </a:p>
        </p:txBody>
      </p:sp>
      <p:sp>
        <p:nvSpPr>
          <p:cNvPr id="4" name="Slide Number Placeholder 3"/>
          <p:cNvSpPr>
            <a:spLocks noGrp="1"/>
          </p:cNvSpPr>
          <p:nvPr>
            <p:ph type="sldNum" sz="quarter" idx="5"/>
          </p:nvPr>
        </p:nvSpPr>
        <p:spPr/>
        <p:txBody>
          <a:bodyPr/>
          <a:lstStyle/>
          <a:p>
            <a:fld id="{46E1B10A-AC84-4A28-B076-BA3AAF4E4898}" type="slidenum">
              <a:rPr lang="en-US" smtClean="0"/>
              <a:t>25</a:t>
            </a:fld>
            <a:endParaRPr lang="en-US"/>
          </a:p>
        </p:txBody>
      </p:sp>
    </p:spTree>
    <p:extLst>
      <p:ext uri="{BB962C8B-B14F-4D97-AF65-F5344CB8AC3E}">
        <p14:creationId xmlns:p14="http://schemas.microsoft.com/office/powerpoint/2010/main" val="156919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Engage in civil discourse and analyze different perspectives using data or text.</a:t>
            </a:r>
            <a:r>
              <a:rPr lang="en-US"/>
              <a:t> </a:t>
            </a:r>
            <a:r>
              <a:rPr lang="en-US" b="0"/>
              <a:t> Strengthen community by valuing the thoughts and perspectives of others.</a:t>
            </a:r>
            <a:r>
              <a:rPr lang="en-US"/>
              <a:t>  </a:t>
            </a:r>
            <a:endParaRPr lang="en-US" b="0"/>
          </a:p>
          <a:p>
            <a:endParaRPr lang="en-US" b="0"/>
          </a:p>
          <a:p>
            <a:r>
              <a:rPr lang="en-US" b="1"/>
              <a:t>How to conduct this activity: </a:t>
            </a:r>
            <a:endParaRPr lang="en-US" b="1">
              <a:cs typeface="Calibri"/>
            </a:endParaRPr>
          </a:p>
          <a:p>
            <a:r>
              <a:rPr lang="en-US" b="1" i="0">
                <a:solidFill>
                  <a:srgbClr val="000000"/>
                </a:solidFill>
                <a:effectLst/>
                <a:latin typeface="adelle"/>
              </a:rPr>
              <a:t>1. Prepare the Room</a:t>
            </a:r>
          </a:p>
          <a:p>
            <a:r>
              <a:rPr lang="en-US" b="0" i="0">
                <a:solidFill>
                  <a:srgbClr val="000000"/>
                </a:solidFill>
                <a:effectLst/>
                <a:latin typeface="adelle"/>
              </a:rPr>
              <a:t>Label the four corners of the room with signs reading “Strongly Agree,” “Agree,” “Disagree,” and “Strongly Disagree.” Generate a list of debatable statements related to the material being studied. Statements that are most likely to encourage discussion typically elicit nuanced arguments (e.g., “This might be a good idea some of the time, but not all of the time”), represent respected values on both sides of the debate, and do not have one correct or obvious answer.</a:t>
            </a:r>
          </a:p>
          <a:p>
            <a:pPr algn="l">
              <a:buFont typeface="Arial" panose="020B0604020202020204" pitchFamily="34" charset="0"/>
              <a:buNone/>
            </a:pPr>
            <a:endParaRPr lang="en-US" b="0" i="0">
              <a:solidFill>
                <a:srgbClr val="000000"/>
              </a:solidFill>
              <a:effectLst/>
              <a:latin typeface="adelle"/>
            </a:endParaRPr>
          </a:p>
          <a:p>
            <a:pPr algn="l">
              <a:buFont typeface="Arial" panose="020B0604020202020204" pitchFamily="34" charset="0"/>
              <a:buNone/>
            </a:pPr>
            <a:r>
              <a:rPr lang="en-US" b="0" i="0">
                <a:solidFill>
                  <a:srgbClr val="000000"/>
                </a:solidFill>
                <a:effectLst/>
                <a:latin typeface="adelle"/>
              </a:rPr>
              <a:t>Examples of effective “Four Corners” statements include the following:</a:t>
            </a:r>
          </a:p>
          <a:p>
            <a:pPr marL="171450" lvl="0" indent="-171450" algn="l">
              <a:buFont typeface="Arial" panose="020B0604020202020204" pitchFamily="34" charset="0"/>
              <a:buChar char="•"/>
            </a:pPr>
            <a:r>
              <a:rPr lang="en-US" b="0" i="0">
                <a:solidFill>
                  <a:srgbClr val="000000"/>
                </a:solidFill>
                <a:effectLst/>
                <a:latin typeface="adelle"/>
              </a:rPr>
              <a:t>The needs of the larger society are more important than the needs of the individual.</a:t>
            </a:r>
          </a:p>
          <a:p>
            <a:pPr algn="l">
              <a:buFont typeface="Arial" panose="020B0604020202020204" pitchFamily="34" charset="0"/>
              <a:buChar char="•"/>
            </a:pPr>
            <a:r>
              <a:rPr lang="en-US" b="0" i="0">
                <a:solidFill>
                  <a:srgbClr val="000000"/>
                </a:solidFill>
                <a:effectLst/>
                <a:latin typeface="adelle"/>
              </a:rPr>
              <a:t>The purpose of schooling is to prepare youth to be good citizens.</a:t>
            </a:r>
          </a:p>
          <a:p>
            <a:pPr algn="l">
              <a:buFont typeface="Arial" panose="020B0604020202020204" pitchFamily="34" charset="0"/>
              <a:buChar char="•"/>
            </a:pPr>
            <a:r>
              <a:rPr lang="en-US" b="0" i="0">
                <a:solidFill>
                  <a:srgbClr val="000000"/>
                </a:solidFill>
                <a:effectLst/>
                <a:latin typeface="adelle"/>
              </a:rPr>
              <a:t>Individuals can choose their own destiny; their choices are not dictated or limited by the constraints of society.</a:t>
            </a:r>
          </a:p>
          <a:p>
            <a:pPr algn="l">
              <a:buFont typeface="Arial" panose="020B0604020202020204" pitchFamily="34" charset="0"/>
              <a:buChar char="•"/>
            </a:pPr>
            <a:r>
              <a:rPr lang="en-US" b="0" i="0">
                <a:solidFill>
                  <a:srgbClr val="000000"/>
                </a:solidFill>
                <a:effectLst/>
                <a:latin typeface="adelle"/>
              </a:rPr>
              <a:t>One should always resist unfair laws, regardless of the consequences. I am only responsible for myself.</a:t>
            </a:r>
          </a:p>
          <a:p>
            <a:pPr algn="l">
              <a:buFont typeface="Arial" panose="020B0604020202020204" pitchFamily="34" charset="0"/>
              <a:buChar char="•"/>
            </a:pPr>
            <a:endParaRPr lang="en-US" b="0" i="0">
              <a:solidFill>
                <a:srgbClr val="000000"/>
              </a:solidFill>
              <a:effectLst/>
              <a:latin typeface="adelle"/>
            </a:endParaRPr>
          </a:p>
          <a:p>
            <a:pPr algn="l">
              <a:buFont typeface="Arial" panose="020B0604020202020204" pitchFamily="34" charset="0"/>
              <a:buNone/>
            </a:pPr>
            <a:r>
              <a:rPr lang="en-US" b="1" i="0">
                <a:solidFill>
                  <a:srgbClr val="000000"/>
                </a:solidFill>
                <a:effectLst/>
                <a:latin typeface="adelle"/>
              </a:rPr>
              <a:t>2. Introduce Statements</a:t>
            </a:r>
            <a:br>
              <a:rPr lang="en-US">
                <a:cs typeface="+mn-lt"/>
              </a:rPr>
            </a:br>
            <a:r>
              <a:rPr lang="en-US" b="0" i="0">
                <a:solidFill>
                  <a:srgbClr val="000000"/>
                </a:solidFill>
                <a:effectLst/>
                <a:latin typeface="adelle"/>
              </a:rPr>
              <a:t>Distribute statements and give students the opportunity to respond to them in writing. Many teachers distribute a graphic organizer or worksheet that requires students to mark their opinion (strongly agree, agree, disagree, strongly disagree) and then provide a brief explanation. This exercise can be used in combination with the  </a:t>
            </a:r>
            <a:r>
              <a:rPr lang="en-US" b="0" i="0" u="none" strike="noStrike">
                <a:solidFill>
                  <a:srgbClr val="00A7AD"/>
                </a:solidFill>
                <a:effectLst/>
                <a:latin typeface="adelle"/>
                <a:hlinkClick r:id="rId3"/>
              </a:rPr>
              <a:t>Anticipation Guide</a:t>
            </a:r>
            <a:r>
              <a:rPr lang="en-US" b="0" i="0">
                <a:solidFill>
                  <a:srgbClr val="000000"/>
                </a:solidFill>
                <a:effectLst/>
                <a:latin typeface="adelle"/>
              </a:rPr>
              <a:t> strategy.</a:t>
            </a:r>
          </a:p>
          <a:p>
            <a:pPr algn="l">
              <a:buFont typeface="Arial" panose="020B0604020202020204" pitchFamily="34" charset="0"/>
              <a:buNone/>
            </a:pPr>
            <a:endParaRPr lang="en-US" b="0" i="0">
              <a:solidFill>
                <a:srgbClr val="000000"/>
              </a:solidFill>
              <a:effectLst/>
              <a:latin typeface="adelle"/>
            </a:endParaRPr>
          </a:p>
          <a:p>
            <a:pPr algn="l">
              <a:buFont typeface="Arial" panose="020B0604020202020204" pitchFamily="34" charset="0"/>
              <a:buNone/>
            </a:pPr>
            <a:r>
              <a:rPr lang="en-US" b="1" i="0">
                <a:solidFill>
                  <a:srgbClr val="000000"/>
                </a:solidFill>
                <a:effectLst/>
                <a:latin typeface="adelle"/>
              </a:rPr>
              <a:t>3. Four Corners Discussion</a:t>
            </a:r>
            <a:br>
              <a:rPr lang="en-US" b="0" i="0">
                <a:effectLst/>
                <a:latin typeface="adelle"/>
              </a:rPr>
            </a:br>
            <a:r>
              <a:rPr lang="en-US" b="0" i="0">
                <a:solidFill>
                  <a:srgbClr val="000000"/>
                </a:solidFill>
                <a:effectLst/>
                <a:latin typeface="adelle"/>
              </a:rPr>
              <a:t>After students have considered their personal response to the statements, read one of the statements aloud and ask students to move to the corner of the room that best represents their opinion. Once students are in their places, ask for volunteers to justify their position. When doing so, they should refer to evidence from history, especially from material they learned in this unit, as well as other relevant information from their own experiences. Encourage students to switch corners if someone presents an idea that causes a change of mind. After a representative from each corner has defended his or her position, you can allow students to question each other’s evidence and ideas. Before beginning the discussion, remind students about norms for having a respectful, open discussion of ideas.</a:t>
            </a:r>
          </a:p>
          <a:p>
            <a:pPr algn="l">
              <a:buFont typeface="Arial" panose="020B0604020202020204" pitchFamily="34" charset="0"/>
              <a:buNone/>
            </a:pPr>
            <a:endParaRPr lang="en-US" b="0" i="0">
              <a:solidFill>
                <a:srgbClr val="000000"/>
              </a:solidFill>
              <a:effectLst/>
              <a:latin typeface="adelle"/>
            </a:endParaRPr>
          </a:p>
          <a:p>
            <a:pPr algn="l">
              <a:buFont typeface="Arial" panose="020B0604020202020204" pitchFamily="34" charset="0"/>
              <a:buNone/>
            </a:pPr>
            <a:r>
              <a:rPr lang="en-US" b="1" i="0">
                <a:solidFill>
                  <a:srgbClr val="000000"/>
                </a:solidFill>
                <a:effectLst/>
                <a:latin typeface="adelle"/>
              </a:rPr>
              <a:t>4. Debrief with Journals</a:t>
            </a:r>
            <a:br>
              <a:rPr lang="en-US">
                <a:cs typeface="+mn-lt"/>
              </a:rPr>
            </a:br>
            <a:r>
              <a:rPr lang="en-US" b="0" i="0">
                <a:solidFill>
                  <a:srgbClr val="000000"/>
                </a:solidFill>
                <a:effectLst/>
                <a:latin typeface="adelle"/>
              </a:rPr>
              <a:t>There are many ways you can debrief this exercise. You can have students reflect in their journals about how the activity changed or reinforced their original opinion. Some of their views may have been strengthened by the addition of new evidence and arguments, while others may have changed altogether. It is quite possible that some students will be more confused or uncertain about their views after the Four Corners debate. While uncertainty can feel uncomfortable, it is an important part of the understanding process and represents an authentic wrestling with moral questions that have no clear right or wrong answers. To clarify ideas shared during the discussion, you can chart the main “for” and “against” arguments on the board as a whole-class activity.</a:t>
            </a:r>
            <a:endParaRPr lang="en-US" b="1" i="0">
              <a:solidFill>
                <a:srgbClr val="000000"/>
              </a:solidFill>
              <a:effectLst/>
              <a:latin typeface="adelle"/>
            </a:endParaRPr>
          </a:p>
          <a:p>
            <a:pPr>
              <a:buFont typeface="Arial" panose="020B0604020202020204" pitchFamily="34" charset="0"/>
              <a:defRPr/>
            </a:pPr>
            <a:endParaRPr lang="en-US">
              <a:latin typeface="adelle"/>
            </a:endParaRPr>
          </a:p>
          <a:p>
            <a:pPr>
              <a:buFont typeface="Arial" panose="020B0604020202020204" pitchFamily="34" charset="0"/>
              <a:defRPr/>
            </a:pPr>
            <a:r>
              <a:rPr lang="en-US">
                <a:latin typeface="adelle"/>
              </a:rPr>
              <a:t>Debrief the activity</a:t>
            </a:r>
          </a:p>
          <a:p>
            <a:pPr>
              <a:defRPr/>
            </a:pPr>
            <a:br>
              <a:rPr lang="en-US">
                <a:cs typeface="+mn-lt"/>
              </a:rPr>
            </a:br>
            <a:r>
              <a:rPr lang="en-US" b="0"/>
              <a:t>Adapted from Harvard-U Discussion Protocols</a:t>
            </a:r>
            <a:r>
              <a:rPr lang="en-US"/>
              <a:t> </a:t>
            </a:r>
            <a:r>
              <a:rPr lang="en-US" b="0"/>
              <a:t> https://www.gse.harvard.edu/sites/default/files/Protocols_Handout.pdf</a:t>
            </a:r>
            <a:r>
              <a:rPr lang="en-US"/>
              <a:t> </a:t>
            </a:r>
            <a:endParaRPr lang="en-US" b="0">
              <a:cs typeface="Calibri"/>
            </a:endParaRPr>
          </a:p>
          <a:p>
            <a:endParaRPr lang="en-US" b="1" i="0">
              <a:solidFill>
                <a:srgbClr val="000000"/>
              </a:solidFill>
              <a:effectLst/>
              <a:latin typeface="adelle"/>
            </a:endParaRPr>
          </a:p>
          <a:p>
            <a:endParaRPr lang="en-US" b="0"/>
          </a:p>
          <a:p>
            <a:endParaRPr lang="en-US" b="0"/>
          </a:p>
          <a:p>
            <a:endParaRPr lang="en-US" b="0"/>
          </a:p>
          <a:p>
            <a:endParaRPr lang="en-US" b="0"/>
          </a:p>
          <a:p>
            <a:endParaRPr lang="en-US" b="1"/>
          </a:p>
        </p:txBody>
      </p:sp>
      <p:sp>
        <p:nvSpPr>
          <p:cNvPr id="4" name="Slide Number Placeholder 3"/>
          <p:cNvSpPr>
            <a:spLocks noGrp="1"/>
          </p:cNvSpPr>
          <p:nvPr>
            <p:ph type="sldNum" sz="quarter" idx="5"/>
          </p:nvPr>
        </p:nvSpPr>
        <p:spPr/>
        <p:txBody>
          <a:bodyPr/>
          <a:lstStyle/>
          <a:p>
            <a:fld id="{46E1B10A-AC84-4A28-B076-BA3AAF4E4898}" type="slidenum">
              <a:rPr lang="en-US" smtClean="0"/>
              <a:t>26</a:t>
            </a:fld>
            <a:endParaRPr lang="en-US"/>
          </a:p>
        </p:txBody>
      </p:sp>
    </p:spTree>
    <p:extLst>
      <p:ext uri="{BB962C8B-B14F-4D97-AF65-F5344CB8AC3E}">
        <p14:creationId xmlns:p14="http://schemas.microsoft.com/office/powerpoint/2010/main" val="2523766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Purpose: </a:t>
            </a:r>
            <a:r>
              <a:rPr lang="en-US" b="0" dirty="0"/>
              <a:t>Breathe and reset, chunk instruction and allow your brain’s chemicals to reset</a:t>
            </a:r>
            <a:endParaRPr lang="en-US" b="1" dirty="0"/>
          </a:p>
          <a:p>
            <a:endParaRPr lang="en-US" dirty="0"/>
          </a:p>
        </p:txBody>
      </p:sp>
      <p:sp>
        <p:nvSpPr>
          <p:cNvPr id="4" name="Slide Number Placeholder 3"/>
          <p:cNvSpPr>
            <a:spLocks noGrp="1"/>
          </p:cNvSpPr>
          <p:nvPr>
            <p:ph type="sldNum" sz="quarter" idx="5"/>
          </p:nvPr>
        </p:nvSpPr>
        <p:spPr/>
        <p:txBody>
          <a:bodyPr/>
          <a:lstStyle/>
          <a:p>
            <a:fld id="{46E1B10A-AC84-4A28-B076-BA3AAF4E4898}" type="slidenum">
              <a:rPr lang="en-US" smtClean="0"/>
              <a:t>27</a:t>
            </a:fld>
            <a:endParaRPr lang="en-US"/>
          </a:p>
        </p:txBody>
      </p:sp>
    </p:spTree>
    <p:extLst>
      <p:ext uri="{BB962C8B-B14F-4D97-AF65-F5344CB8AC3E}">
        <p14:creationId xmlns:p14="http://schemas.microsoft.com/office/powerpoint/2010/main" val="1542658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Reflect on personal values by analyzing a set of data or text.  Build community and conversation around a specific text or data set and allow students/staff to express their thoughts and learn from others. Set an aspiration and personal connection with how the conversations and textual information can influence new thoughts, values or beliefs.  </a:t>
            </a:r>
            <a:endParaRPr lang="en-US" b="1"/>
          </a:p>
          <a:p>
            <a:endParaRPr lang="en-US" b="1"/>
          </a:p>
          <a:p>
            <a:r>
              <a:rPr lang="en-US" b="1"/>
              <a:t>How to conduct this activity: </a:t>
            </a:r>
          </a:p>
          <a:p>
            <a:endParaRPr lang="en-US" b="1"/>
          </a:p>
          <a:p>
            <a:r>
              <a:rPr lang="en-US" b="1"/>
              <a:t>1.</a:t>
            </a:r>
            <a:r>
              <a:rPr lang="en-US"/>
              <a:t>The group reads the text silently, highlighting it and writing notes in the margin on post-it notes in answer to the following four questions (you can also add your own “A”s • What Assumptions does the author of the text hold? </a:t>
            </a:r>
          </a:p>
          <a:p>
            <a:r>
              <a:rPr lang="en-US"/>
              <a:t>• What do you Agree with in the text? </a:t>
            </a:r>
          </a:p>
          <a:p>
            <a:r>
              <a:rPr lang="en-US"/>
              <a:t>• What do you want to Argue with in the text? </a:t>
            </a:r>
          </a:p>
          <a:p>
            <a:r>
              <a:rPr lang="en-US"/>
              <a:t>• What parts of the text do you want to Aspire to?</a:t>
            </a:r>
          </a:p>
          <a:p>
            <a:endParaRPr lang="en-US"/>
          </a:p>
          <a:p>
            <a:r>
              <a:rPr lang="en-US" b="1"/>
              <a:t>2. </a:t>
            </a:r>
            <a:r>
              <a:rPr lang="en-US"/>
              <a:t>In a round, have each person identify one assumption in the text, citing the text (with page numbers, if appropriate) as evidence.</a:t>
            </a:r>
            <a:endParaRPr lang="en-US" b="1"/>
          </a:p>
          <a:p>
            <a:endParaRPr lang="en-US" b="1"/>
          </a:p>
          <a:p>
            <a:r>
              <a:rPr lang="en-US" b="1"/>
              <a:t>3. </a:t>
            </a:r>
            <a:r>
              <a:rPr lang="en-US"/>
              <a:t>Either continue in rounds or facilitate a conversation in which the group talks about the text in light of each of the remaining “A”s, taking them one at a time – what do people want to argue with, agree with, and aspire to in the text? Try to move seamlessly from one “A” to the next, giving each “A” enough time for full exploration.</a:t>
            </a:r>
            <a:endParaRPr lang="en-US" b="1"/>
          </a:p>
          <a:p>
            <a:endParaRPr lang="en-US" b="1"/>
          </a:p>
          <a:p>
            <a:r>
              <a:rPr lang="en-US" b="1"/>
              <a:t>4. </a:t>
            </a:r>
            <a:r>
              <a:rPr lang="en-US"/>
              <a:t>End the session with an open discussion framed around a question such as: What does this mean for our work with students?</a:t>
            </a:r>
            <a:endParaRPr lang="en-US" b="1"/>
          </a:p>
          <a:p>
            <a:endParaRPr lang="en-US" b="1"/>
          </a:p>
          <a:p>
            <a:r>
              <a:rPr lang="en-US" b="1"/>
              <a:t>5</a:t>
            </a:r>
            <a:r>
              <a:rPr lang="en-US"/>
              <a:t>. Debrief the text experience.</a:t>
            </a:r>
            <a:endParaRPr lang="en-US" b="1"/>
          </a:p>
          <a:p>
            <a:endParaRPr lang="en-US" b="1"/>
          </a:p>
          <a:p>
            <a:r>
              <a:rPr lang="en-US" b="0"/>
              <a:t>Adapted from Harvard-U Discussion Protocols  https://www.gse.harvard.edu/sites/default/files/Protocols_Handout.pdf </a:t>
            </a:r>
          </a:p>
        </p:txBody>
      </p:sp>
      <p:sp>
        <p:nvSpPr>
          <p:cNvPr id="4" name="Slide Number Placeholder 3"/>
          <p:cNvSpPr>
            <a:spLocks noGrp="1"/>
          </p:cNvSpPr>
          <p:nvPr>
            <p:ph type="sldNum" sz="quarter" idx="5"/>
          </p:nvPr>
        </p:nvSpPr>
        <p:spPr/>
        <p:txBody>
          <a:bodyPr/>
          <a:lstStyle/>
          <a:p>
            <a:fld id="{46E1B10A-AC84-4A28-B076-BA3AAF4E4898}" type="slidenum">
              <a:rPr lang="en-US" smtClean="0"/>
              <a:t>28</a:t>
            </a:fld>
            <a:endParaRPr lang="en-US"/>
          </a:p>
        </p:txBody>
      </p:sp>
    </p:spTree>
    <p:extLst>
      <p:ext uri="{BB962C8B-B14F-4D97-AF65-F5344CB8AC3E}">
        <p14:creationId xmlns:p14="http://schemas.microsoft.com/office/powerpoint/2010/main" val="4216239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t>
            </a:r>
            <a:r>
              <a:rPr lang="en-US" b="0" dirty="0"/>
              <a:t>Breathe and reset, chunk instruction and allow your brain’s chemicals to reset</a:t>
            </a:r>
            <a:endParaRPr lang="en-US" b="1" dirty="0"/>
          </a:p>
          <a:p>
            <a:endParaRPr lang="en-US" dirty="0"/>
          </a:p>
          <a:p>
            <a:r>
              <a:rPr lang="en-US" dirty="0"/>
              <a:t>From https://pureedgeinc.org/brain-breaks-video-library-english/</a:t>
            </a:r>
          </a:p>
          <a:p>
            <a:endParaRPr lang="en-US" dirty="0"/>
          </a:p>
        </p:txBody>
      </p:sp>
      <p:sp>
        <p:nvSpPr>
          <p:cNvPr id="4" name="Slide Number Placeholder 3"/>
          <p:cNvSpPr>
            <a:spLocks noGrp="1"/>
          </p:cNvSpPr>
          <p:nvPr>
            <p:ph type="sldNum" sz="quarter" idx="5"/>
          </p:nvPr>
        </p:nvSpPr>
        <p:spPr/>
        <p:txBody>
          <a:bodyPr/>
          <a:lstStyle/>
          <a:p>
            <a:fld id="{46E1B10A-AC84-4A28-B076-BA3AAF4E4898}" type="slidenum">
              <a:rPr lang="en-US" smtClean="0"/>
              <a:t>29</a:t>
            </a:fld>
            <a:endParaRPr lang="en-US"/>
          </a:p>
        </p:txBody>
      </p:sp>
    </p:spTree>
    <p:extLst>
      <p:ext uri="{BB962C8B-B14F-4D97-AF65-F5344CB8AC3E}">
        <p14:creationId xmlns:p14="http://schemas.microsoft.com/office/powerpoint/2010/main" val="889713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r>
              <a:rPr lang="en-US"/>
              <a:t>: </a:t>
            </a:r>
            <a:r>
              <a:rPr lang="en-US" b="0" i="0">
                <a:solidFill>
                  <a:srgbClr val="676767"/>
                </a:solidFill>
                <a:effectLst/>
                <a:latin typeface="Open Sans"/>
                <a:ea typeface="Open Sans"/>
                <a:cs typeface="Open Sans"/>
              </a:rPr>
              <a:t>Drawing on </a:t>
            </a:r>
            <a:r>
              <a:rPr lang="en-US" b="0" i="0">
                <a:solidFill>
                  <a:srgbClr val="00A6E0"/>
                </a:solidFill>
                <a:effectLst/>
                <a:latin typeface="Open Sans"/>
                <a:ea typeface="Open Sans"/>
                <a:cs typeface="Open Sans"/>
                <a:hlinkClick r:id="rId3"/>
              </a:rPr>
              <a:t>seven integrated design principles</a:t>
            </a:r>
            <a:r>
              <a:rPr lang="en-US" b="0" i="0">
                <a:solidFill>
                  <a:srgbClr val="676767"/>
                </a:solidFill>
                <a:effectLst/>
                <a:latin typeface="Open Sans"/>
                <a:ea typeface="Open Sans"/>
                <a:cs typeface="Open Sans"/>
              </a:rPr>
              <a:t>, the World Café methodology is a simple, effective, and flexible format for hosting large group dialogue.</a:t>
            </a:r>
          </a:p>
          <a:p>
            <a:endParaRPr lang="en-US" b="0" i="0">
              <a:solidFill>
                <a:srgbClr val="676767"/>
              </a:solidFill>
              <a:effectLst/>
              <a:latin typeface="Open Sans" panose="020B0606030504020204" pitchFamily="34" charset="0"/>
            </a:endParaRPr>
          </a:p>
          <a:p>
            <a:pPr>
              <a:defRPr/>
            </a:pPr>
            <a:r>
              <a:rPr lang="en-US" b="1"/>
              <a:t>How to facilitate this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76767"/>
                </a:solidFill>
                <a:effectLst/>
                <a:latin typeface="Open Sans"/>
                <a:ea typeface="Open Sans"/>
                <a:cs typeface="Open Sans"/>
              </a:rPr>
              <a:t>World Café can be modified to meet a wide variety of needs. Specifics of context, numbers, purpose, location, and other circumstances are factored into each event’s unique invitation, design, and question choice, but the following five components comprise the basic model:</a:t>
            </a:r>
            <a:endParaRPr lang="en-US" b="1" i="0">
              <a:solidFill>
                <a:srgbClr val="676767"/>
              </a:solidFill>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676767"/>
                </a:solidFill>
                <a:effectLst/>
                <a:latin typeface="Open Sans"/>
                <a:ea typeface="Open Sans"/>
                <a:cs typeface="Open Sans"/>
              </a:rPr>
              <a:t>1) </a:t>
            </a:r>
            <a:r>
              <a:rPr lang="en-US" b="1" i="1">
                <a:solidFill>
                  <a:srgbClr val="676767"/>
                </a:solidFill>
                <a:effectLst/>
                <a:latin typeface="Open Sans"/>
                <a:ea typeface="Open Sans"/>
                <a:cs typeface="Open Sans"/>
              </a:rPr>
              <a:t>Setting</a:t>
            </a:r>
            <a:r>
              <a:rPr lang="en-US" b="1" i="0">
                <a:solidFill>
                  <a:srgbClr val="676767"/>
                </a:solidFill>
                <a:effectLst/>
                <a:latin typeface="Open Sans"/>
                <a:ea typeface="Open Sans"/>
                <a:cs typeface="Open Sans"/>
              </a:rPr>
              <a:t>: </a:t>
            </a:r>
            <a:r>
              <a:rPr lang="en-US" b="0" i="0">
                <a:solidFill>
                  <a:srgbClr val="676767"/>
                </a:solidFill>
                <a:effectLst/>
                <a:latin typeface="Open Sans"/>
                <a:ea typeface="Open Sans"/>
                <a:cs typeface="Open Sans"/>
              </a:rPr>
              <a:t>Create a “special” environment, most often modeled after a café, i.e. small round tables covered with a checkered or white linen tablecloth, butcher block paper, colored pens, a vase of flowers, and optional “talking stick” item. There should be four chairs at each table (optimally) – and no more than five.</a:t>
            </a:r>
            <a:endParaRPr lang="en-US" b="1" i="0">
              <a:solidFill>
                <a:srgbClr val="676767"/>
              </a:solidFill>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676767"/>
                </a:solidFill>
                <a:effectLst/>
                <a:latin typeface="Open Sans"/>
                <a:ea typeface="Open Sans"/>
                <a:cs typeface="Open Sans"/>
              </a:rPr>
              <a:t>2) </a:t>
            </a:r>
            <a:r>
              <a:rPr lang="en-US" b="1" i="1">
                <a:solidFill>
                  <a:srgbClr val="676767"/>
                </a:solidFill>
                <a:effectLst/>
                <a:latin typeface="Open Sans"/>
                <a:ea typeface="Open Sans"/>
                <a:cs typeface="Open Sans"/>
              </a:rPr>
              <a:t>Welcome and Introduction</a:t>
            </a:r>
            <a:r>
              <a:rPr lang="en-US" b="1" i="0">
                <a:solidFill>
                  <a:srgbClr val="676767"/>
                </a:solidFill>
                <a:effectLst/>
                <a:latin typeface="Open Sans"/>
                <a:ea typeface="Open Sans"/>
                <a:cs typeface="Open Sans"/>
              </a:rPr>
              <a:t>: </a:t>
            </a:r>
            <a:r>
              <a:rPr lang="en-US" b="0" i="0">
                <a:solidFill>
                  <a:srgbClr val="676767"/>
                </a:solidFill>
                <a:effectLst/>
                <a:latin typeface="Open Sans"/>
                <a:ea typeface="Open Sans"/>
                <a:cs typeface="Open Sans"/>
              </a:rPr>
              <a:t>The host begins with a warm welcome and an introduction to the World Café process, setting the context, sharing the Cafe Etiquette, and putting participants at ease.</a:t>
            </a:r>
            <a:endParaRPr lang="en-US" b="1" i="0">
              <a:solidFill>
                <a:srgbClr val="676767"/>
              </a:solidFill>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676767"/>
                </a:solidFill>
                <a:effectLst/>
                <a:latin typeface="Open Sans"/>
                <a:ea typeface="Open Sans"/>
                <a:cs typeface="Open Sans"/>
              </a:rPr>
              <a:t>3)</a:t>
            </a:r>
            <a:r>
              <a:rPr lang="en-US" b="1" i="1">
                <a:solidFill>
                  <a:srgbClr val="676767"/>
                </a:solidFill>
                <a:effectLst/>
                <a:latin typeface="Open Sans"/>
                <a:ea typeface="Open Sans"/>
                <a:cs typeface="Open Sans"/>
              </a:rPr>
              <a:t> Small-Group Rounds</a:t>
            </a:r>
            <a:r>
              <a:rPr lang="en-US" b="1" i="0">
                <a:solidFill>
                  <a:srgbClr val="676767"/>
                </a:solidFill>
                <a:effectLst/>
                <a:latin typeface="Open Sans"/>
                <a:ea typeface="Open Sans"/>
                <a:cs typeface="Open Sans"/>
              </a:rPr>
              <a:t>: </a:t>
            </a:r>
            <a:r>
              <a:rPr lang="en-US" b="0" i="0">
                <a:solidFill>
                  <a:srgbClr val="676767"/>
                </a:solidFill>
                <a:effectLst/>
                <a:latin typeface="Open Sans"/>
                <a:ea typeface="Open Sans"/>
                <a:cs typeface="Open Sans"/>
              </a:rPr>
              <a:t>The process begins with the first of three or more twenty-minute rounds of conversation for small groups of four (five maximum) people seated around a table. At the end of the twenty minutes, each member of the group moves to a different new table. They may or may not choose to leave one person as the “table host” for the next round, who welcomes the next group and briefly fills them in on what happened in the previous round.</a:t>
            </a:r>
            <a:endParaRPr lang="en-US" b="1" i="0">
              <a:solidFill>
                <a:srgbClr val="676767"/>
              </a:solidFill>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676767"/>
                </a:solidFill>
                <a:effectLst/>
                <a:latin typeface="Open Sans"/>
                <a:ea typeface="Open Sans"/>
                <a:cs typeface="Open Sans"/>
              </a:rPr>
              <a:t>4) </a:t>
            </a:r>
            <a:r>
              <a:rPr lang="en-US" b="1" i="1">
                <a:solidFill>
                  <a:srgbClr val="676767"/>
                </a:solidFill>
                <a:effectLst/>
                <a:latin typeface="Open Sans"/>
                <a:ea typeface="Open Sans"/>
                <a:cs typeface="Open Sans"/>
              </a:rPr>
              <a:t>Questions</a:t>
            </a:r>
            <a:r>
              <a:rPr lang="en-US" b="1" i="0">
                <a:solidFill>
                  <a:srgbClr val="676767"/>
                </a:solidFill>
                <a:effectLst/>
                <a:latin typeface="Open Sans"/>
                <a:ea typeface="Open Sans"/>
                <a:cs typeface="Open Sans"/>
              </a:rPr>
              <a:t>: </a:t>
            </a:r>
            <a:r>
              <a:rPr lang="en-US" b="0" i="0">
                <a:solidFill>
                  <a:srgbClr val="676767"/>
                </a:solidFill>
                <a:effectLst/>
                <a:latin typeface="Open Sans"/>
                <a:ea typeface="Open Sans"/>
                <a:cs typeface="Open Sans"/>
              </a:rPr>
              <a:t>each round is prefaced with a </a:t>
            </a:r>
            <a:r>
              <a:rPr lang="en-US" b="1" i="0">
                <a:solidFill>
                  <a:srgbClr val="676767"/>
                </a:solidFill>
                <a:effectLst/>
                <a:latin typeface="Open Sans"/>
                <a:ea typeface="Open Sans"/>
                <a:cs typeface="Open Sans"/>
              </a:rPr>
              <a:t>question</a:t>
            </a:r>
            <a:r>
              <a:rPr lang="en-US" b="0" i="0">
                <a:solidFill>
                  <a:srgbClr val="676767"/>
                </a:solidFill>
                <a:effectLst/>
                <a:latin typeface="Open Sans"/>
                <a:ea typeface="Open Sans"/>
                <a:cs typeface="Open Sans"/>
              </a:rPr>
              <a:t> specially crafted for the specific context and desired purpose of the World Café. The same questions can be used for more than one round, or they may build upon each other to focus the conversation or guide its direction.</a:t>
            </a:r>
            <a:endParaRPr lang="en-US" b="1" i="0">
              <a:solidFill>
                <a:srgbClr val="676767"/>
              </a:solidFill>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676767"/>
              </a:solidFill>
              <a:effectLst/>
              <a:latin typeface="Open Sans" panose="020B0606030504020204" pitchFamily="34" charset="0"/>
            </a:endParaRPr>
          </a:p>
          <a:p>
            <a:pPr algn="l" fontAlgn="base"/>
            <a:r>
              <a:rPr lang="en-US" b="1" i="0">
                <a:solidFill>
                  <a:srgbClr val="676767"/>
                </a:solidFill>
                <a:effectLst/>
                <a:latin typeface="Open Sans"/>
                <a:ea typeface="Open Sans"/>
                <a:cs typeface="Open Sans"/>
              </a:rPr>
              <a:t>5) </a:t>
            </a:r>
            <a:r>
              <a:rPr lang="en-US" b="1" i="1">
                <a:solidFill>
                  <a:srgbClr val="676767"/>
                </a:solidFill>
                <a:effectLst/>
                <a:latin typeface="Open Sans"/>
                <a:ea typeface="Open Sans"/>
                <a:cs typeface="Open Sans"/>
              </a:rPr>
              <a:t>Harvest</a:t>
            </a:r>
            <a:r>
              <a:rPr lang="en-US" b="1" i="0">
                <a:solidFill>
                  <a:srgbClr val="676767"/>
                </a:solidFill>
                <a:effectLst/>
                <a:latin typeface="Open Sans"/>
                <a:ea typeface="Open Sans"/>
                <a:cs typeface="Open Sans"/>
              </a:rPr>
              <a:t>: </a:t>
            </a:r>
            <a:r>
              <a:rPr lang="en-US" b="0" i="0">
                <a:solidFill>
                  <a:srgbClr val="676767"/>
                </a:solidFill>
                <a:effectLst/>
                <a:latin typeface="Open Sans"/>
                <a:ea typeface="Open Sans"/>
                <a:cs typeface="Open Sans"/>
              </a:rPr>
              <a:t>After the small groups (and/or in between rounds, as needed), individuals are invited to share insights or other results from their conversations with the rest of the large group. These results are reflected visually in a variety of ways, most often using </a:t>
            </a:r>
            <a:r>
              <a:rPr lang="en-US" b="0" i="0">
                <a:solidFill>
                  <a:srgbClr val="00A6E0"/>
                </a:solidFill>
                <a:effectLst/>
                <a:latin typeface="Open Sans"/>
                <a:ea typeface="Open Sans"/>
                <a:cs typeface="Open Sans"/>
                <a:hlinkClick r:id="rId4"/>
              </a:rPr>
              <a:t>graphic recording</a:t>
            </a:r>
            <a:r>
              <a:rPr lang="en-US" b="0" i="0">
                <a:solidFill>
                  <a:srgbClr val="676767"/>
                </a:solidFill>
                <a:effectLst/>
                <a:latin typeface="Open Sans"/>
                <a:ea typeface="Open Sans"/>
                <a:cs typeface="Open Sans"/>
              </a:rPr>
              <a:t> in the front of the room.</a:t>
            </a:r>
          </a:p>
          <a:p>
            <a:br>
              <a:rPr lang="en-US">
                <a:cs typeface="+mn-lt"/>
              </a:rPr>
            </a:br>
            <a:r>
              <a:rPr lang="en-US" b="0" i="0">
                <a:solidFill>
                  <a:srgbClr val="676767"/>
                </a:solidFill>
                <a:effectLst/>
                <a:latin typeface="Open Sans"/>
                <a:ea typeface="Open Sans"/>
                <a:cs typeface="Open Sans"/>
              </a:rPr>
              <a:t>There are many resources available for new World Cafe hosts, including a free </a:t>
            </a:r>
            <a:r>
              <a:rPr lang="en-US" b="0" i="0">
                <a:solidFill>
                  <a:srgbClr val="00A6E0"/>
                </a:solidFill>
                <a:effectLst/>
                <a:latin typeface="Open Sans"/>
                <a:ea typeface="Open Sans"/>
                <a:cs typeface="Open Sans"/>
                <a:hlinkClick r:id="rId5"/>
              </a:rPr>
              <a:t>hosting tool kit</a:t>
            </a:r>
            <a:r>
              <a:rPr lang="en-US" b="0" i="0">
                <a:solidFill>
                  <a:srgbClr val="676767"/>
                </a:solidFill>
                <a:effectLst/>
                <a:latin typeface="Open Sans"/>
                <a:ea typeface="Open Sans"/>
                <a:cs typeface="Open Sans"/>
              </a:rPr>
              <a:t>, World Cafe </a:t>
            </a:r>
            <a:r>
              <a:rPr lang="en-US" b="0" i="0">
                <a:solidFill>
                  <a:srgbClr val="00A6E0"/>
                </a:solidFill>
                <a:effectLst/>
                <a:latin typeface="Open Sans"/>
                <a:ea typeface="Open Sans"/>
                <a:cs typeface="Open Sans"/>
                <a:hlinkClick r:id="rId6"/>
              </a:rPr>
              <a:t>Signature Learning Programs</a:t>
            </a:r>
            <a:r>
              <a:rPr lang="en-US" b="0" i="0">
                <a:solidFill>
                  <a:srgbClr val="676767"/>
                </a:solidFill>
                <a:effectLst/>
                <a:latin typeface="Open Sans"/>
                <a:ea typeface="Open Sans"/>
                <a:cs typeface="Open Sans"/>
              </a:rPr>
              <a:t>, and subscription to the online </a:t>
            </a:r>
            <a:r>
              <a:rPr lang="en-US" b="0" i="0">
                <a:solidFill>
                  <a:srgbClr val="00A6E0"/>
                </a:solidFill>
                <a:effectLst/>
                <a:latin typeface="Open Sans"/>
                <a:ea typeface="Open Sans"/>
                <a:cs typeface="Open Sans"/>
                <a:hlinkClick r:id="rId7"/>
              </a:rPr>
              <a:t>Community Table</a:t>
            </a:r>
            <a:r>
              <a:rPr lang="en-US" b="0" i="0">
                <a:solidFill>
                  <a:srgbClr val="676767"/>
                </a:solidFill>
                <a:effectLst/>
                <a:latin typeface="Open Sans"/>
                <a:ea typeface="Open Sans"/>
                <a:cs typeface="Open Sans"/>
              </a:rPr>
              <a:t>, where the larger community of practice gathers to learn together.</a:t>
            </a:r>
          </a:p>
          <a:p>
            <a:endParaRPr lang="en-US" b="0" i="0">
              <a:solidFill>
                <a:srgbClr val="676767"/>
              </a:solidFill>
              <a:effectLst/>
              <a:latin typeface="Open Sans" panose="020B0606030504020204" pitchFamily="34" charset="0"/>
              <a:ea typeface="Open Sans" panose="020B0606030504020204" pitchFamily="34" charset="0"/>
              <a:cs typeface="Open Sans" panose="020B0606030504020204" pitchFamily="34" charset="0"/>
            </a:endParaRPr>
          </a:p>
          <a:p>
            <a:pPr>
              <a:defRPr/>
            </a:pPr>
            <a:endParaRPr lang="en-US" b="0">
              <a:solidFill>
                <a:srgbClr val="000000"/>
              </a:solidFill>
              <a:latin typeface="Calibri" panose="020F0502020204030204"/>
              <a:ea typeface="Open Sans" panose="020B0606030504020204" pitchFamily="34" charset="0"/>
              <a:cs typeface="Calibri" panose="020F0502020204030204"/>
            </a:endParaRPr>
          </a:p>
          <a:p>
            <a:pPr>
              <a:defRPr/>
            </a:pPr>
            <a:r>
              <a:rPr lang="en-US" b="0"/>
              <a:t>Adapted from Harvard-U Discussion Protocols</a:t>
            </a:r>
            <a:r>
              <a:rPr lang="en-US"/>
              <a:t> </a:t>
            </a:r>
            <a:r>
              <a:rPr lang="en-US" b="0"/>
              <a:t> https://www.gse.harvard.edu/sites/default/files/Protocols_Handout.pdf</a:t>
            </a:r>
            <a:r>
              <a:rPr lang="en-US"/>
              <a:t> </a:t>
            </a:r>
            <a:endParaRPr lang="en-US" b="0">
              <a:cs typeface="Calibri"/>
            </a:endParaRPr>
          </a:p>
          <a:p>
            <a:endParaRPr lang="en-US" b="0" i="0">
              <a:solidFill>
                <a:srgbClr val="676767"/>
              </a:solidFill>
              <a:effectLst/>
              <a:latin typeface="Open Sans" panose="020B0606030504020204" pitchFamily="34" charset="0"/>
            </a:endParaRPr>
          </a:p>
          <a:p>
            <a:r>
              <a:rPr lang="en-US" b="0" i="0">
                <a:solidFill>
                  <a:srgbClr val="676767"/>
                </a:solidFill>
                <a:effectLst/>
                <a:latin typeface="Open Sans"/>
                <a:ea typeface="Open Sans"/>
                <a:cs typeface="Open Sans"/>
              </a:rPr>
              <a:t>Adapted from http://www.theworldcafe.com/key-concepts-resources/world-cafe-method/</a:t>
            </a:r>
          </a:p>
          <a:p>
            <a:endParaRPr lang="en-US" b="1"/>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30</a:t>
            </a:fld>
            <a:endParaRPr lang="en-US"/>
          </a:p>
        </p:txBody>
      </p:sp>
    </p:spTree>
    <p:extLst>
      <p:ext uri="{BB962C8B-B14F-4D97-AF65-F5344CB8AC3E}">
        <p14:creationId xmlns:p14="http://schemas.microsoft.com/office/powerpoint/2010/main" val="2498472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Chunk instruction and move, allow your </a:t>
            </a:r>
            <a:r>
              <a:rPr lang="en-US"/>
              <a:t>brain's</a:t>
            </a:r>
            <a:r>
              <a:rPr lang="en-US" b="0"/>
              <a:t> chemicals to reset</a:t>
            </a:r>
            <a:endParaRPr lang="en-US" b="1"/>
          </a:p>
          <a:p>
            <a:endParaRPr lang="en-US"/>
          </a:p>
          <a:p>
            <a:r>
              <a:rPr lang="en-US"/>
              <a:t>From https://pureedgeinc.org/brain-breaks-video-library-english/</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31</a:t>
            </a:fld>
            <a:endParaRPr lang="en-US"/>
          </a:p>
        </p:txBody>
      </p:sp>
    </p:spTree>
    <p:extLst>
      <p:ext uri="{BB962C8B-B14F-4D97-AF65-F5344CB8AC3E}">
        <p14:creationId xmlns:p14="http://schemas.microsoft.com/office/powerpoint/2010/main" val="412754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endParaRPr lang="en-US"/>
          </a:p>
          <a:p>
            <a:pPr marL="228600" indent="-228600">
              <a:buAutoNum type="arabicPeriod"/>
            </a:pPr>
            <a:r>
              <a:rPr lang="en-US"/>
              <a:t>Promote a supportive climate</a:t>
            </a:r>
          </a:p>
          <a:p>
            <a:pPr marL="228600" indent="-228600">
              <a:buAutoNum type="arabicPeriod"/>
            </a:pPr>
            <a:r>
              <a:rPr lang="en-US"/>
              <a:t>Encourage a growth mindset</a:t>
            </a:r>
          </a:p>
          <a:p>
            <a:pPr marL="228600" indent="-228600">
              <a:buAutoNum type="arabicPeriod"/>
            </a:pPr>
            <a:r>
              <a:rPr lang="en-US"/>
              <a:t>Create conditions to encourage participants to engage in authentic conversations about needs, values, goals, and current issues so they feel seen, heard, and valued.</a:t>
            </a:r>
          </a:p>
          <a:p>
            <a:pPr marL="228600" indent="-228600">
              <a:buAutoNum type="arabicPeriod"/>
            </a:pPr>
            <a:r>
              <a:rPr lang="en-US"/>
              <a:t>Improve the climate of belonging, self-worth, and justice amongst students, families, staff when you give an opportunity to ACKNOWLEDGE the issues and then take a next step to work on their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p>
          <a:p>
            <a:pPr marL="228600" indent="-228600">
              <a:buAutoNum type="arabicPeriod"/>
            </a:pPr>
            <a:r>
              <a:rPr lang="en-US"/>
              <a:t>Promote connectedness within a group.</a:t>
            </a:r>
          </a:p>
          <a:p>
            <a:endParaRPr lang="en-US"/>
          </a:p>
          <a:p>
            <a:r>
              <a:rPr lang="en-US"/>
              <a:t>*It is a good example of a </a:t>
            </a:r>
            <a:r>
              <a:rPr lang="en-US" b="1"/>
              <a:t>“low vulnerability” </a:t>
            </a:r>
            <a:r>
              <a:rPr lang="en-US"/>
              <a:t>activity.  Each person decides for themselves what level of personal experience they wish to share.</a:t>
            </a:r>
          </a:p>
          <a:p>
            <a:r>
              <a:rPr lang="en-US"/>
              <a:t>*To raise the vulnerability (for admin and/or teachers), you can write on sticky notes and place them on 10 different posters. Conduct a Gallery Walk and every person place a check mark next to the ones that resonate with them. This is a great way to measure values, concerns, issues, etc. </a:t>
            </a:r>
          </a:p>
          <a:p>
            <a:endParaRPr lang="en-US"/>
          </a:p>
          <a:p>
            <a:r>
              <a:rPr lang="en-US"/>
              <a:t>There are 10 sentence stems in all.  5 slides included. Depending upon your time frame, use 1 set per meeting or choose them all. </a:t>
            </a:r>
            <a:r>
              <a:rPr lang="en-US" b="1"/>
              <a:t>They may ALSO be used as great reflective closers.</a:t>
            </a:r>
            <a:r>
              <a:rPr lang="en-US"/>
              <a:t> Perhaps the stems would have changed during the meeting, etc. You have a lot of flexibility to adapt them.</a:t>
            </a:r>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4</a:t>
            </a:fld>
            <a:endParaRPr lang="en-US"/>
          </a:p>
        </p:txBody>
      </p:sp>
    </p:spTree>
    <p:extLst>
      <p:ext uri="{BB962C8B-B14F-4D97-AF65-F5344CB8AC3E}">
        <p14:creationId xmlns:p14="http://schemas.microsoft.com/office/powerpoint/2010/main" val="1379734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r>
              <a:rPr lang="en-US"/>
              <a:t>: Share thoughts and key components from a text, video or data set using text-based evidence.  Allow participants to build community by interacting with various peers and gathering information from one another. </a:t>
            </a:r>
          </a:p>
          <a:p>
            <a:endParaRPr lang="en-US"/>
          </a:p>
          <a:p>
            <a:r>
              <a:rPr lang="en-US" b="1"/>
              <a:t>How to facilitate this activity: </a:t>
            </a:r>
          </a:p>
          <a:p>
            <a:endParaRPr lang="en-US" b="1" i="0">
              <a:solidFill>
                <a:srgbClr val="000000"/>
              </a:solidFill>
              <a:effectLst/>
              <a:latin typeface="adelle"/>
            </a:endParaRPr>
          </a:p>
          <a:p>
            <a:pPr marL="228600" indent="-228600">
              <a:buAutoNum type="arabicPeriod"/>
            </a:pPr>
            <a:r>
              <a:rPr lang="en-US" b="1" i="0">
                <a:solidFill>
                  <a:srgbClr val="000000"/>
                </a:solidFill>
                <a:effectLst/>
                <a:latin typeface="adelle"/>
              </a:rPr>
              <a:t>Students Prepare</a:t>
            </a:r>
            <a:br>
              <a:rPr lang="en-US"/>
            </a:br>
            <a:r>
              <a:rPr lang="en-US" b="0" i="0">
                <a:solidFill>
                  <a:srgbClr val="000000"/>
                </a:solidFill>
                <a:effectLst/>
                <a:latin typeface="adelle"/>
              </a:rPr>
              <a:t>Ask students to divide a sheet of paper into two vertical columns. Label the left side “Give One” and the right side “Get One.”</a:t>
            </a:r>
          </a:p>
          <a:p>
            <a:pPr marL="228600" indent="-228600">
              <a:buAutoNum type="arabicPeriod"/>
            </a:pPr>
            <a:r>
              <a:rPr lang="en-US" b="1" i="0">
                <a:solidFill>
                  <a:srgbClr val="000000"/>
                </a:solidFill>
                <a:effectLst/>
                <a:latin typeface="adelle"/>
              </a:rPr>
              <a:t>Students Respond to a Question</a:t>
            </a:r>
            <a:br>
              <a:rPr lang="en-US"/>
            </a:br>
            <a:r>
              <a:rPr lang="en-US" b="0" i="0">
                <a:solidFill>
                  <a:srgbClr val="000000"/>
                </a:solidFill>
                <a:effectLst/>
                <a:latin typeface="adelle"/>
              </a:rPr>
              <a:t>Ask students to respond to a question such as “Do you agree that laws are the most important factor in overcoming discrimination? Why or why not?” Students should write their ideas on the left-hand column on their paper. They do not need to write complete sentences; responses can be in list form.</a:t>
            </a:r>
          </a:p>
          <a:p>
            <a:pPr marL="228600" indent="-228600">
              <a:buAutoNum type="arabicPeriod"/>
            </a:pPr>
            <a:r>
              <a:rPr lang="en-US" b="1" i="0">
                <a:solidFill>
                  <a:srgbClr val="000000"/>
                </a:solidFill>
                <a:effectLst/>
                <a:latin typeface="adelle"/>
              </a:rPr>
              <a:t>Give One, Get One</a:t>
            </a:r>
            <a:br>
              <a:rPr lang="en-US"/>
            </a:br>
            <a:r>
              <a:rPr lang="en-US" b="0" i="0">
                <a:solidFill>
                  <a:srgbClr val="000000"/>
                </a:solidFill>
                <a:effectLst/>
                <a:latin typeface="adelle"/>
              </a:rPr>
              <a:t>Tell students to walk around and find a partner. Each partner “gives,” or shares, items from his or her list. For example, Partner A shares his/her responses until Partner B hears something that is not already on his/her list. Partner B writes the new response in the right-hand column on the paper, along with Partner A’s name. Once Partner B has “gotten” one, the roles switch. Students repeat this process with other peers until time runs out.</a:t>
            </a:r>
          </a:p>
          <a:p>
            <a:pPr lvl="0" algn="l">
              <a:buFont typeface="Arial" panose="020B0604020202020204" pitchFamily="34" charset="0"/>
              <a:buNone/>
            </a:pPr>
            <a:r>
              <a:rPr lang="en-US" b="1" i="0">
                <a:solidFill>
                  <a:srgbClr val="000000"/>
                </a:solidFill>
                <a:effectLst/>
                <a:latin typeface="adelle"/>
              </a:rPr>
              <a:t>4. Debrief</a:t>
            </a:r>
          </a:p>
          <a:p>
            <a:pPr lvl="0" algn="l">
              <a:buFont typeface="Arial" panose="020B0604020202020204" pitchFamily="34" charset="0"/>
              <a:buNone/>
            </a:pPr>
            <a:r>
              <a:rPr lang="en-US" b="0" i="0">
                <a:solidFill>
                  <a:srgbClr val="000000"/>
                </a:solidFill>
                <a:effectLst/>
                <a:latin typeface="adelle"/>
              </a:rPr>
              <a:t>After this strategy, you will want to debrief in a class discussion and/or a journal writing session. Prompts for journal writing include:</a:t>
            </a:r>
          </a:p>
          <a:p>
            <a:pPr marL="171450" lvl="0" indent="-171450" algn="l">
              <a:buFont typeface="Arial" panose="020B0604020202020204" pitchFamily="34" charset="0"/>
              <a:buChar char="•"/>
            </a:pPr>
            <a:r>
              <a:rPr lang="en-US" b="0" i="0">
                <a:solidFill>
                  <a:srgbClr val="000000"/>
                </a:solidFill>
                <a:effectLst/>
                <a:latin typeface="adelle"/>
              </a:rPr>
              <a:t>How might you respond to the prompt or essential question now?</a:t>
            </a:r>
          </a:p>
          <a:p>
            <a:pPr marL="171450" lvl="0" indent="-171450" algn="l">
              <a:buFont typeface="Arial" panose="020B0604020202020204" pitchFamily="34" charset="0"/>
              <a:buChar char="•"/>
            </a:pPr>
            <a:r>
              <a:rPr lang="en-US" b="0" i="0">
                <a:solidFill>
                  <a:srgbClr val="000000"/>
                </a:solidFill>
                <a:effectLst/>
                <a:latin typeface="adelle"/>
              </a:rPr>
              <a:t>What did you learn today? </a:t>
            </a:r>
          </a:p>
          <a:p>
            <a:pPr marL="171450" lvl="0" indent="-171450" algn="l">
              <a:buFont typeface="Arial" panose="020B0604020202020204" pitchFamily="34" charset="0"/>
              <a:buChar char="•"/>
            </a:pPr>
            <a:r>
              <a:rPr lang="en-US" b="0" i="0">
                <a:solidFill>
                  <a:srgbClr val="000000"/>
                </a:solidFill>
                <a:effectLst/>
                <a:latin typeface="adelle"/>
              </a:rPr>
              <a:t>How does this information relate to the prompt or essential question?</a:t>
            </a:r>
          </a:p>
          <a:p>
            <a:pPr marL="171450" lvl="0" indent="-171450" algn="l">
              <a:buFont typeface="Arial" panose="020B0604020202020204" pitchFamily="34" charset="0"/>
              <a:buChar char="•"/>
            </a:pPr>
            <a:r>
              <a:rPr lang="en-US" b="0" i="0">
                <a:solidFill>
                  <a:srgbClr val="000000"/>
                </a:solidFill>
                <a:effectLst/>
                <a:latin typeface="adelle"/>
              </a:rPr>
              <a:t>What else do you want to know?</a:t>
            </a:r>
          </a:p>
          <a:p>
            <a:pPr marL="228600" indent="-228600">
              <a:buAutoNum type="arabicPeriod"/>
            </a:pPr>
            <a:endParaRPr lang="en-US" b="0" i="0">
              <a:solidFill>
                <a:srgbClr val="000000"/>
              </a:solidFill>
              <a:effectLst/>
              <a:latin typeface="adelle"/>
            </a:endParaRPr>
          </a:p>
          <a:p>
            <a:pPr marL="228600" indent="-228600">
              <a:buAutoNum type="arabicPeriod"/>
            </a:pPr>
            <a:endParaRPr lang="en-US" b="0" i="0">
              <a:solidFill>
                <a:srgbClr val="000000"/>
              </a:solidFill>
              <a:effectLst/>
              <a:latin typeface="adelle"/>
            </a:endParaRPr>
          </a:p>
          <a:p>
            <a:pPr algn="l">
              <a:buFont typeface="Arial" panose="020B0604020202020204" pitchFamily="34" charset="0"/>
              <a:buNone/>
            </a:pPr>
            <a:r>
              <a:rPr lang="en-US" b="0" i="1">
                <a:solidFill>
                  <a:srgbClr val="000000"/>
                </a:solidFill>
                <a:effectLst/>
                <a:latin typeface="adelle"/>
              </a:rPr>
              <a:t>Teacher’s role</a:t>
            </a:r>
            <a:br>
              <a:rPr lang="en-US"/>
            </a:br>
            <a:r>
              <a:rPr lang="en-US" b="0" i="0">
                <a:solidFill>
                  <a:srgbClr val="000000"/>
                </a:solidFill>
                <a:effectLst/>
                <a:latin typeface="adelle"/>
              </a:rPr>
              <a:t>As students share their ideas, teachers should keep notes. Pay particular attention to these details:</a:t>
            </a:r>
          </a:p>
          <a:p>
            <a:pPr marL="171450" indent="-171450" algn="l">
              <a:buFont typeface="Arial" panose="020B0604020202020204" pitchFamily="34" charset="0"/>
              <a:buChar char="•"/>
            </a:pPr>
            <a:r>
              <a:rPr lang="en-US" b="0" i="0">
                <a:solidFill>
                  <a:srgbClr val="000000"/>
                </a:solidFill>
                <a:effectLst/>
                <a:latin typeface="adelle"/>
              </a:rPr>
              <a:t>Patterns of insight, understanding, or strong historical reasoning</a:t>
            </a:r>
          </a:p>
          <a:p>
            <a:pPr algn="l">
              <a:buFont typeface="Arial" panose="020B0604020202020204" pitchFamily="34" charset="0"/>
              <a:buChar char="•"/>
            </a:pPr>
            <a:r>
              <a:rPr lang="en-US" b="0" i="0">
                <a:solidFill>
                  <a:srgbClr val="000000"/>
                </a:solidFill>
                <a:effectLst/>
                <a:latin typeface="adelle"/>
              </a:rPr>
              <a:t>Patterns of confusion, historical inaccuracies, facile connections, or thinking that indicates students are making overly simplified comparisons between past and present</a:t>
            </a:r>
          </a:p>
          <a:p>
            <a:pPr algn="l">
              <a:buFont typeface="+mj-lt"/>
              <a:buNone/>
            </a:pPr>
            <a:endParaRPr lang="en-US" b="0" i="0">
              <a:solidFill>
                <a:srgbClr val="000000"/>
              </a:solidFill>
              <a:effectLst/>
              <a:latin typeface="adelle"/>
            </a:endParaRPr>
          </a:p>
          <a:p>
            <a:pPr algn="l">
              <a:buFont typeface="+mj-lt"/>
              <a:buNone/>
            </a:pPr>
            <a:r>
              <a:rPr lang="en-US" b="0" i="0">
                <a:solidFill>
                  <a:srgbClr val="000000"/>
                </a:solidFill>
                <a:effectLst/>
                <a:latin typeface="adelle"/>
              </a:rPr>
              <a:t>The goal is for students to share text-based evidence effectively and accurately. The following categories can guide you, the teacher, as you listen to your students’ discussion. Listen for these elements:</a:t>
            </a:r>
          </a:p>
          <a:p>
            <a:pPr marL="742950" lvl="1" indent="-285750" algn="l">
              <a:buFont typeface="+mj-lt"/>
              <a:buAutoNum type="arabicPeriod"/>
            </a:pPr>
            <a:r>
              <a:rPr lang="en-US" b="0" i="0">
                <a:solidFill>
                  <a:srgbClr val="000000"/>
                </a:solidFill>
                <a:effectLst/>
                <a:latin typeface="adelle"/>
              </a:rPr>
              <a:t>Factual and interpretive accuracy: offering evidence that is correct and interpretations that are plausible</a:t>
            </a:r>
          </a:p>
          <a:p>
            <a:pPr marL="742950" lvl="1" indent="-285750" algn="l">
              <a:buFont typeface="+mj-lt"/>
              <a:buAutoNum type="arabicPeriod"/>
            </a:pPr>
            <a:r>
              <a:rPr lang="en-US" b="0" i="0">
                <a:solidFill>
                  <a:srgbClr val="000000"/>
                </a:solidFill>
                <a:effectLst/>
                <a:latin typeface="adelle"/>
              </a:rPr>
              <a:t>Persuasiveness of evidence: including evidence that is relevant and strong in terms of helping to prove the claim</a:t>
            </a:r>
          </a:p>
          <a:p>
            <a:pPr marL="742950" lvl="1" indent="-285750" algn="l">
              <a:buFont typeface="+mj-lt"/>
              <a:buAutoNum type="arabicPeriod"/>
            </a:pPr>
            <a:r>
              <a:rPr lang="en-US" b="0" i="0">
                <a:solidFill>
                  <a:srgbClr val="000000"/>
                </a:solidFill>
                <a:effectLst/>
                <a:latin typeface="adelle"/>
              </a:rPr>
              <a:t>Sourcing of evidence: noting what the source is and its credibility and/or bias</a:t>
            </a:r>
          </a:p>
          <a:p>
            <a:pPr marL="742950" lvl="1" indent="-285750" algn="l">
              <a:buFont typeface="+mj-lt"/>
              <a:buAutoNum type="arabicPeriod"/>
            </a:pPr>
            <a:r>
              <a:rPr lang="en-US" b="0" i="0">
                <a:solidFill>
                  <a:srgbClr val="000000"/>
                </a:solidFill>
                <a:effectLst/>
                <a:latin typeface="adelle"/>
              </a:rPr>
              <a:t>Corroboration of evidence: recognizing how different documents work together to support a claim</a:t>
            </a:r>
          </a:p>
          <a:p>
            <a:pPr marL="742950" lvl="1" indent="-285750" algn="l">
              <a:buFont typeface="+mj-lt"/>
              <a:buAutoNum type="arabicPeriod"/>
            </a:pPr>
            <a:r>
              <a:rPr lang="en-US" b="0" i="0">
                <a:solidFill>
                  <a:srgbClr val="000000"/>
                </a:solidFill>
                <a:effectLst/>
                <a:latin typeface="adelle"/>
              </a:rPr>
              <a:t>Contextualization of evidence: placing the evidence into its appropriate historical context</a:t>
            </a:r>
          </a:p>
          <a:p>
            <a:pPr algn="l">
              <a:buFont typeface="+mj-lt"/>
              <a:buAutoNum type="arabicPeriod"/>
            </a:pPr>
            <a:r>
              <a:rPr lang="en-US" b="0" i="0">
                <a:solidFill>
                  <a:srgbClr val="000000"/>
                </a:solidFill>
                <a:effectLst/>
                <a:latin typeface="adelle"/>
              </a:rPr>
              <a:t>As students debrief, weave in feedback. Affirm their insights. Highlight strong historical reasoning and text-based arguments. Choose one or two misconceptions about the content to address. Point out areas where students may want to reevaluate the ways they are connecting past and present.</a:t>
            </a:r>
          </a:p>
          <a:p>
            <a:br>
              <a:rPr lang="en-US"/>
            </a:br>
            <a:endParaRPr lang="en-US" b="0" i="0">
              <a:solidFill>
                <a:srgbClr val="000000"/>
              </a:solidFill>
              <a:effectLst/>
              <a:latin typeface="adelle"/>
            </a:endParaRPr>
          </a:p>
          <a:p>
            <a:pPr algn="l">
              <a:buFont typeface="Arial" panose="020B0604020202020204" pitchFamily="34" charset="0"/>
              <a:buNone/>
            </a:pPr>
            <a:r>
              <a:rPr lang="en-US" b="0" i="0">
                <a:solidFill>
                  <a:srgbClr val="000000"/>
                </a:solidFill>
                <a:effectLst/>
                <a:latin typeface="adelle"/>
              </a:rPr>
              <a:t>Taken from https://www.facinghistory.org/resource-library/teaching-strategies/give-one-get-one </a:t>
            </a:r>
          </a:p>
          <a:p>
            <a:pPr algn="l">
              <a:buFont typeface="Arial" panose="020B0604020202020204" pitchFamily="34" charset="0"/>
              <a:buNone/>
            </a:pPr>
            <a:endParaRPr lang="en-US" b="0" i="0">
              <a:solidFill>
                <a:srgbClr val="000000"/>
              </a:solidFill>
              <a:effectLst/>
              <a:latin typeface="adelle"/>
            </a:endParaRPr>
          </a:p>
          <a:p>
            <a:pPr marL="0" indent="0">
              <a:buNone/>
            </a:pPr>
            <a:endParaRPr lang="en-US" b="0" i="0">
              <a:solidFill>
                <a:srgbClr val="000000"/>
              </a:solidFill>
              <a:effectLst/>
              <a:latin typeface="adelle"/>
            </a:endParaRPr>
          </a:p>
          <a:p>
            <a:pPr marL="0" indent="0">
              <a:buNone/>
            </a:pPr>
            <a:endParaRPr lang="en-US" b="0" i="0">
              <a:solidFill>
                <a:srgbClr val="000000"/>
              </a:solidFill>
              <a:effectLst/>
              <a:latin typeface="adelle"/>
            </a:endParaRPr>
          </a:p>
          <a:p>
            <a:pPr marL="228600" indent="-228600">
              <a:buAutoNum type="arabicPeriod"/>
            </a:pPr>
            <a:endParaRPr lang="en-US" b="1"/>
          </a:p>
        </p:txBody>
      </p:sp>
      <p:sp>
        <p:nvSpPr>
          <p:cNvPr id="4" name="Slide Number Placeholder 3"/>
          <p:cNvSpPr>
            <a:spLocks noGrp="1"/>
          </p:cNvSpPr>
          <p:nvPr>
            <p:ph type="sldNum" sz="quarter" idx="5"/>
          </p:nvPr>
        </p:nvSpPr>
        <p:spPr/>
        <p:txBody>
          <a:bodyPr/>
          <a:lstStyle/>
          <a:p>
            <a:fld id="{46E1B10A-AC84-4A28-B076-BA3AAF4E4898}" type="slidenum">
              <a:rPr lang="en-US" smtClean="0"/>
              <a:t>32</a:t>
            </a:fld>
            <a:endParaRPr lang="en-US"/>
          </a:p>
        </p:txBody>
      </p:sp>
    </p:spTree>
    <p:extLst>
      <p:ext uri="{BB962C8B-B14F-4D97-AF65-F5344CB8AC3E}">
        <p14:creationId xmlns:p14="http://schemas.microsoft.com/office/powerpoint/2010/main" val="891799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Chunk instruction and move, allow your </a:t>
            </a:r>
            <a:r>
              <a:rPr lang="en-US"/>
              <a:t>brain's</a:t>
            </a:r>
            <a:r>
              <a:rPr lang="en-US" b="0"/>
              <a:t> chemicals to reset</a:t>
            </a:r>
            <a:endParaRPr lang="en-US" b="1"/>
          </a:p>
          <a:p>
            <a:endParaRPr lang="en-US"/>
          </a:p>
          <a:p>
            <a:r>
              <a:rPr lang="en-US"/>
              <a:t>From https://pureedgeinc.org/brain-breaks-video-library-english/</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33</a:t>
            </a:fld>
            <a:endParaRPr lang="en-US"/>
          </a:p>
        </p:txBody>
      </p:sp>
    </p:spTree>
    <p:extLst>
      <p:ext uri="{BB962C8B-B14F-4D97-AF65-F5344CB8AC3E}">
        <p14:creationId xmlns:p14="http://schemas.microsoft.com/office/powerpoint/2010/main" val="3711944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Engage in discussion about a debatable topic.</a:t>
            </a:r>
            <a:r>
              <a:rPr lang="en-US"/>
              <a:t> </a:t>
            </a:r>
            <a:r>
              <a:rPr lang="en-US" b="0"/>
              <a:t> Allow participants to engage in civil discourse and analyze various perspectives related to the debatable topic.</a:t>
            </a:r>
            <a:r>
              <a:rPr lang="en-US"/>
              <a:t> </a:t>
            </a:r>
            <a:r>
              <a:rPr lang="en-US" b="1"/>
              <a:t> </a:t>
            </a:r>
          </a:p>
          <a:p>
            <a:endParaRPr lang="en-US" b="1"/>
          </a:p>
          <a:p>
            <a:r>
              <a:rPr lang="en-US" b="1"/>
              <a:t>How to facilitate this activity:  (sample video https://www.youtube.com/watch?v=OHukO5PNVoI) </a:t>
            </a:r>
            <a:endParaRPr lang="en-US" b="1">
              <a:cs typeface="Calibri"/>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Identify topics related to content that are able to be seen from two perspectives.</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Prepare T Chart for students with a topic (Mining coal is necessary.) or a prompt (What is your opinion on mining coal?).</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Present the content topic or prompt.</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Students complete a T Chart showing both views, individually or as a group.</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Students select one perspective to explain/defend and add notes to the T Chart.</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Pair students with peers who have opposing views.</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mj-lt"/>
              <a:buAutoNum type="arabicPeriod"/>
              <a:defRPr/>
            </a:pPr>
            <a:r>
              <a:rPr lang="en-US" sz="1800">
                <a:solidFill>
                  <a:srgbClr val="222222"/>
                </a:solidFill>
                <a:effectLst/>
                <a:latin typeface="Calibri"/>
                <a:ea typeface="Times New Roman" panose="02020603050405020304" pitchFamily="18" charset="0"/>
                <a:cs typeface="Calibri"/>
              </a:rPr>
              <a:t>Students discuss and defend their perspective.</a:t>
            </a:r>
            <a:r>
              <a:rPr lang="en-US" sz="1800">
                <a:solidFill>
                  <a:srgbClr val="222222"/>
                </a:solidFill>
                <a:latin typeface="Calibri"/>
                <a:ea typeface="Times New Roman" panose="02020603050405020304" pitchFamily="18" charset="0"/>
                <a:cs typeface="Calibri"/>
              </a:rPr>
              <a:t> </a:t>
            </a:r>
            <a:endPar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222222"/>
                </a:solidFill>
                <a:effectLst/>
                <a:latin typeface="Calibri"/>
                <a:ea typeface="Times New Roman" panose="02020603050405020304" pitchFamily="18" charset="0"/>
                <a:cs typeface="Calibri"/>
              </a:rPr>
              <a:t>Students write a paragraph summarizing their viewpoint.</a:t>
            </a:r>
            <a:endParaRPr lang="en-US" sz="1800">
              <a:solidFill>
                <a:srgbClr val="222222"/>
              </a:solidFill>
              <a:effectLst/>
              <a:latin typeface="Times New Roman"/>
              <a:ea typeface="Calibri" panose="020F0502020204030204" pitchFamily="34" charset="0"/>
              <a:cs typeface="Calibri"/>
            </a:endParaRPr>
          </a:p>
          <a:p>
            <a:endParaRPr lang="en-US" b="1">
              <a:solidFill>
                <a:srgbClr val="000000"/>
              </a:solidFill>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34</a:t>
            </a:fld>
            <a:endParaRPr lang="en-US"/>
          </a:p>
        </p:txBody>
      </p:sp>
    </p:spTree>
    <p:extLst>
      <p:ext uri="{BB962C8B-B14F-4D97-AF65-F5344CB8AC3E}">
        <p14:creationId xmlns:p14="http://schemas.microsoft.com/office/powerpoint/2010/main" val="2698938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b="0"/>
              <a:t>Chunk instruction and move, allow your brains chemicals to reset</a:t>
            </a:r>
            <a:endParaRPr lang="en-US" b="1"/>
          </a:p>
          <a:p>
            <a:endParaRPr lang="en-US"/>
          </a:p>
          <a:p>
            <a:r>
              <a:rPr lang="en-US"/>
              <a:t>From https://pureedgeinc.org/brain-breaks-video-library-english/</a:t>
            </a:r>
          </a:p>
          <a:p>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35</a:t>
            </a:fld>
            <a:endParaRPr lang="en-US"/>
          </a:p>
        </p:txBody>
      </p:sp>
    </p:spTree>
    <p:extLst>
      <p:ext uri="{BB962C8B-B14F-4D97-AF65-F5344CB8AC3E}">
        <p14:creationId xmlns:p14="http://schemas.microsoft.com/office/powerpoint/2010/main" val="2228857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Edweek.org 4/6/2021</a:t>
            </a:r>
          </a:p>
          <a:p>
            <a:r>
              <a:rPr lang="en-US" b="1">
                <a:cs typeface="Calibri"/>
              </a:rPr>
              <a:t>Purpose:</a:t>
            </a:r>
            <a:r>
              <a:rPr lang="en-US">
                <a:cs typeface="Calibri"/>
              </a:rPr>
              <a:t> The best way to </a:t>
            </a:r>
            <a:r>
              <a:rPr lang="en-US" b="1">
                <a:cs typeface="Calibri"/>
              </a:rPr>
              <a:t>build relationships</a:t>
            </a:r>
            <a:r>
              <a:rPr lang="en-US">
                <a:cs typeface="Calibri"/>
              </a:rPr>
              <a:t> with your students is to know their DNA:</a:t>
            </a:r>
          </a:p>
          <a:p>
            <a:endParaRPr lang="en-US">
              <a:cs typeface="Calibri"/>
            </a:endParaRPr>
          </a:p>
          <a:p>
            <a:r>
              <a:rPr lang="en-US" b="1">
                <a:cs typeface="Calibri"/>
              </a:rPr>
              <a:t>DREAMS</a:t>
            </a:r>
          </a:p>
          <a:p>
            <a:r>
              <a:rPr lang="en-US" b="1">
                <a:cs typeface="Calibri"/>
              </a:rPr>
              <a:t>NEEDS</a:t>
            </a:r>
          </a:p>
          <a:p>
            <a:r>
              <a:rPr lang="en-US" b="1">
                <a:cs typeface="Calibri"/>
              </a:rPr>
              <a:t>ABILITIES</a:t>
            </a:r>
          </a:p>
          <a:p>
            <a:endParaRPr lang="en-US">
              <a:cs typeface="Calibri"/>
            </a:endParaRPr>
          </a:p>
          <a:p>
            <a:r>
              <a:rPr lang="en-US">
                <a:cs typeface="Calibri"/>
              </a:rPr>
              <a:t>The more teachers tap into what motivates students and what each can bring to the classroom, the more they can target instruction. Do you know the whole person? Do you know their stories?</a:t>
            </a:r>
          </a:p>
          <a:p>
            <a:endParaRPr lang="en-US">
              <a:cs typeface="Calibri"/>
            </a:endParaRPr>
          </a:p>
          <a:p>
            <a:r>
              <a:rPr lang="en-US">
                <a:cs typeface="Calibri"/>
              </a:rPr>
              <a:t>You can use this as an </a:t>
            </a:r>
            <a:r>
              <a:rPr lang="en-US" b="1">
                <a:cs typeface="Calibri"/>
              </a:rPr>
              <a:t>Engaging Strategy</a:t>
            </a:r>
            <a:r>
              <a:rPr lang="en-US">
                <a:cs typeface="Calibri"/>
              </a:rPr>
              <a:t> to reflect, take a deeper dive into practice and discuss in groups—what evidence do you have for each of these categories? OR use it as a </a:t>
            </a:r>
            <a:r>
              <a:rPr lang="en-US" b="1">
                <a:cs typeface="Calibri"/>
              </a:rPr>
              <a:t>Reflective Closer</a:t>
            </a:r>
            <a:r>
              <a:rPr lang="en-US">
                <a:cs typeface="Calibri"/>
              </a:rPr>
              <a:t> so participants can craft their next steps for building relationships with their students.</a:t>
            </a:r>
          </a:p>
        </p:txBody>
      </p:sp>
      <p:sp>
        <p:nvSpPr>
          <p:cNvPr id="4" name="Slide Number Placeholder 3"/>
          <p:cNvSpPr>
            <a:spLocks noGrp="1"/>
          </p:cNvSpPr>
          <p:nvPr>
            <p:ph type="sldNum" sz="quarter" idx="5"/>
          </p:nvPr>
        </p:nvSpPr>
        <p:spPr/>
        <p:txBody>
          <a:bodyPr/>
          <a:lstStyle/>
          <a:p>
            <a:fld id="{46E1B10A-AC84-4A28-B076-BA3AAF4E4898}" type="slidenum">
              <a:rPr lang="en-US" smtClean="0"/>
              <a:t>37</a:t>
            </a:fld>
            <a:endParaRPr lang="en-US"/>
          </a:p>
        </p:txBody>
      </p:sp>
    </p:spTree>
    <p:extLst>
      <p:ext uri="{BB962C8B-B14F-4D97-AF65-F5344CB8AC3E}">
        <p14:creationId xmlns:p14="http://schemas.microsoft.com/office/powerpoint/2010/main" val="288980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cs typeface="Calibri"/>
              </a:rPr>
              <a:t>Reflective closer.</a:t>
            </a:r>
            <a:r>
              <a:rPr lang="en-US">
                <a:cs typeface="Calibri"/>
              </a:rPr>
              <a:t> They are used in an intentional way to highlight that our work has been important and will continue. This kind of reflection helps participants to become independent learners and can also serve as excellent formative assessments, too.</a:t>
            </a:r>
            <a:endParaRPr lang="en-US" b="1">
              <a:cs typeface="Calibri"/>
            </a:endParaRPr>
          </a:p>
          <a:p>
            <a:endParaRPr lang="en-US">
              <a:cs typeface="Calibri"/>
            </a:endParaRPr>
          </a:p>
          <a:p>
            <a:r>
              <a:rPr lang="en-US">
                <a:cs typeface="Calibri"/>
              </a:rPr>
              <a:t>We do hope you connect what we've done today to _________________________.</a:t>
            </a:r>
          </a:p>
          <a:p>
            <a:endParaRPr lang="en-US">
              <a:cs typeface="Calibri"/>
            </a:endParaRPr>
          </a:p>
          <a:p>
            <a:r>
              <a:rPr lang="en-US">
                <a:cs typeface="Calibri"/>
              </a:rPr>
              <a:t>Let's take a look at these four statements. You're going to Choose and respond to ONE of the 4 statements in the chat &amp; hit enter—you don’t have to wait this time:</a:t>
            </a:r>
          </a:p>
          <a:p>
            <a:endParaRPr lang="en-US">
              <a:cs typeface="Calibri"/>
            </a:endParaRPr>
          </a:p>
          <a:p>
            <a:r>
              <a:rPr lang="en-US">
                <a:cs typeface="Calibri"/>
              </a:rPr>
              <a:t>1. Something you loved learning or aligned with your "why"</a:t>
            </a:r>
          </a:p>
          <a:p>
            <a:r>
              <a:rPr lang="en-US">
                <a:cs typeface="Calibri"/>
              </a:rPr>
              <a:t>2. Something that squares with your thinking</a:t>
            </a:r>
          </a:p>
          <a:p>
            <a:r>
              <a:rPr lang="en-US">
                <a:cs typeface="Calibri"/>
              </a:rPr>
              <a:t>3. One point or idea that you will implement</a:t>
            </a:r>
          </a:p>
          <a:p>
            <a:r>
              <a:rPr lang="en-US">
                <a:cs typeface="Calibri"/>
              </a:rPr>
              <a:t>4. Something that is rolling around in your mind</a:t>
            </a:r>
          </a:p>
          <a:p>
            <a:endParaRPr lang="en-US">
              <a:cs typeface="Calibri"/>
            </a:endParaRPr>
          </a:p>
          <a:p>
            <a:r>
              <a:rPr lang="en-US">
                <a:cs typeface="Calibri"/>
              </a:rPr>
              <a:t>Give a few seconds and then start reading a few out loud.</a:t>
            </a:r>
          </a:p>
          <a:p>
            <a:endParaRPr lang="en-US">
              <a:cs typeface="Calibri"/>
            </a:endParaRPr>
          </a:p>
        </p:txBody>
      </p:sp>
      <p:sp>
        <p:nvSpPr>
          <p:cNvPr id="4" name="Slide Number Placeholder 3"/>
          <p:cNvSpPr>
            <a:spLocks noGrp="1"/>
          </p:cNvSpPr>
          <p:nvPr>
            <p:ph type="sldNum" sz="quarter" idx="5"/>
          </p:nvPr>
        </p:nvSpPr>
        <p:spPr/>
        <p:txBody>
          <a:bodyPr/>
          <a:lstStyle/>
          <a:p>
            <a:fld id="{3D61EF9F-C50A-4C23-BBAF-1136ABAB6352}" type="slidenum">
              <a:rPr lang="en-US"/>
              <a:t>38</a:t>
            </a:fld>
            <a:endParaRPr lang="en-US"/>
          </a:p>
        </p:txBody>
      </p:sp>
    </p:spTree>
    <p:extLst>
      <p:ext uri="{BB962C8B-B14F-4D97-AF65-F5344CB8AC3E}">
        <p14:creationId xmlns:p14="http://schemas.microsoft.com/office/powerpoint/2010/main" val="1255689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r>
              <a:rPr lang="en-US"/>
              <a:t>: Allow each student/staff to reflect on essential questions for the lesson and share something they learned.  </a:t>
            </a:r>
          </a:p>
          <a:p>
            <a:endParaRPr lang="en-US"/>
          </a:p>
          <a:p>
            <a:r>
              <a:rPr lang="en-US" b="1"/>
              <a:t>How to facilitate: </a:t>
            </a:r>
          </a:p>
          <a:p>
            <a:pPr algn="l"/>
            <a:r>
              <a:rPr lang="en-US" b="0" i="0">
                <a:solidFill>
                  <a:srgbClr val="000000"/>
                </a:solidFill>
                <a:effectLst/>
                <a:latin typeface="Arial" panose="020B0604020202020204" pitchFamily="34" charset="0"/>
              </a:rPr>
              <a:t> </a:t>
            </a:r>
            <a:r>
              <a:rPr lang="en-US" b="1" i="0">
                <a:solidFill>
                  <a:srgbClr val="000000"/>
                </a:solidFill>
                <a:effectLst/>
                <a:latin typeface="Arial" panose="020B0604020202020204" pitchFamily="34" charset="0"/>
              </a:rPr>
              <a:t>1. </a:t>
            </a:r>
            <a:r>
              <a:rPr lang="en-US" b="0" i="0">
                <a:solidFill>
                  <a:srgbClr val="000000"/>
                </a:solidFill>
                <a:effectLst/>
                <a:latin typeface="Arial" panose="020B0604020202020204" pitchFamily="34" charset="0"/>
              </a:rPr>
              <a:t>The teacher will initially pose an open ended question to the class. There is no right or wrong answer.</a:t>
            </a:r>
          </a:p>
          <a:p>
            <a:pPr algn="l"/>
            <a:r>
              <a:rPr lang="en-US" b="1" i="0">
                <a:solidFill>
                  <a:srgbClr val="000000"/>
                </a:solidFill>
                <a:effectLst/>
                <a:latin typeface="Arial" panose="020B0604020202020204" pitchFamily="34" charset="0"/>
              </a:rPr>
              <a:t>2. </a:t>
            </a:r>
            <a:r>
              <a:rPr lang="en-US" b="0" i="0">
                <a:solidFill>
                  <a:srgbClr val="000000"/>
                </a:solidFill>
                <a:effectLst/>
                <a:latin typeface="Arial" panose="020B0604020202020204" pitchFamily="34" charset="0"/>
              </a:rPr>
              <a:t>Students are instructed to write down their thoughts on the same. </a:t>
            </a:r>
          </a:p>
          <a:p>
            <a:pPr algn="l"/>
            <a:r>
              <a:rPr lang="en-US" b="1" i="0">
                <a:solidFill>
                  <a:srgbClr val="000000"/>
                </a:solidFill>
                <a:effectLst/>
                <a:latin typeface="Arial" panose="020B0604020202020204" pitchFamily="34" charset="0"/>
              </a:rPr>
              <a:t>3. </a:t>
            </a:r>
            <a:r>
              <a:rPr lang="en-US" b="0" i="0">
                <a:solidFill>
                  <a:srgbClr val="000000"/>
                </a:solidFill>
                <a:effectLst/>
                <a:latin typeface="Arial" panose="020B0604020202020204" pitchFamily="34" charset="0"/>
              </a:rPr>
              <a:t>Following this, the teacher will whip around or walk around the classroom randomly calling out on students to voice out their thoughts.</a:t>
            </a:r>
          </a:p>
          <a:p>
            <a:pPr algn="l"/>
            <a:r>
              <a:rPr lang="en-US" b="1" i="0">
                <a:solidFill>
                  <a:srgbClr val="000000"/>
                </a:solidFill>
                <a:effectLst/>
                <a:latin typeface="Arial" panose="020B0604020202020204" pitchFamily="34" charset="0"/>
              </a:rPr>
              <a:t>4. </a:t>
            </a:r>
            <a:r>
              <a:rPr lang="en-US" b="0" i="0">
                <a:solidFill>
                  <a:srgbClr val="000000"/>
                </a:solidFill>
                <a:effectLst/>
                <a:latin typeface="Arial" panose="020B0604020202020204" pitchFamily="34" charset="0"/>
              </a:rPr>
              <a:t>Students are instructed to strike down similar answers and others are encouraged to share their unique thoughts with the rest of the class.</a:t>
            </a:r>
          </a:p>
          <a:p>
            <a:pPr algn="l"/>
            <a:r>
              <a:rPr lang="en-US" b="1" i="0">
                <a:solidFill>
                  <a:srgbClr val="000000"/>
                </a:solidFill>
                <a:effectLst/>
                <a:latin typeface="Arial" panose="020B0604020202020204" pitchFamily="34" charset="0"/>
              </a:rPr>
              <a:t>5. </a:t>
            </a:r>
            <a:r>
              <a:rPr lang="en-US" b="0" i="0">
                <a:solidFill>
                  <a:srgbClr val="000000"/>
                </a:solidFill>
                <a:effectLst/>
                <a:latin typeface="Arial" panose="020B0604020202020204" pitchFamily="34" charset="0"/>
              </a:rPr>
              <a:t>Once the answers are shared, teachers can have a quick review of the material and correct any mistakes or misunderstandings if any.</a:t>
            </a:r>
          </a:p>
          <a:p>
            <a:pPr algn="l"/>
            <a:endParaRPr lang="en-US" b="0" i="0">
              <a:solidFill>
                <a:srgbClr val="000000"/>
              </a:solidFill>
              <a:effectLst/>
              <a:latin typeface="Arial" panose="020B0604020202020204" pitchFamily="34" charset="0"/>
            </a:endParaRPr>
          </a:p>
          <a:p>
            <a:pPr algn="l"/>
            <a:endParaRPr lang="en-US" b="0" i="0">
              <a:solidFill>
                <a:srgbClr val="000000"/>
              </a:solidFill>
              <a:effectLst/>
              <a:latin typeface="Arial" panose="020B0604020202020204" pitchFamily="34" charset="0"/>
            </a:endParaRPr>
          </a:p>
          <a:p>
            <a:pPr algn="l"/>
            <a:r>
              <a:rPr lang="en-US" b="0" i="0">
                <a:solidFill>
                  <a:srgbClr val="000000"/>
                </a:solidFill>
                <a:effectLst/>
                <a:latin typeface="Arial" panose="020B0604020202020204" pitchFamily="34" charset="0"/>
              </a:rPr>
              <a:t>Here are some ideas to make the technique more interesting for students.</a:t>
            </a:r>
          </a:p>
          <a:p>
            <a:pPr algn="l"/>
            <a:r>
              <a:rPr lang="en-US" b="0" i="0">
                <a:solidFill>
                  <a:srgbClr val="000000"/>
                </a:solidFill>
                <a:effectLst/>
                <a:latin typeface="Arial" panose="020B0604020202020204" pitchFamily="34" charset="0"/>
              </a:rPr>
              <a:t>1)     </a:t>
            </a:r>
            <a:r>
              <a:rPr lang="en-US" b="1" i="0" u="sng">
                <a:solidFill>
                  <a:srgbClr val="000000"/>
                </a:solidFill>
                <a:effectLst/>
                <a:latin typeface="Arial" panose="020B0604020202020204" pitchFamily="34" charset="0"/>
              </a:rPr>
              <a:t>Up and down: </a:t>
            </a:r>
            <a:r>
              <a:rPr lang="en-US" b="0" i="0">
                <a:solidFill>
                  <a:srgbClr val="000000"/>
                </a:solidFill>
                <a:effectLst/>
                <a:latin typeface="Arial" panose="020B0604020202020204" pitchFamily="34" charset="0"/>
              </a:rPr>
              <a:t> Once the ideas or answers are noted down, the teacher will instruct the entire class to stand in their seats. They are then instructed to sit down if someone presents the same idea as written by them and to continue standing if their answer does not come up. As the teacher whips around the class, randomly picking students to read their notes, students will listen to each other and sit as and when their answers are named out. This method facilitates attentiveness of the class and allows the teachers to hear all the ideas.</a:t>
            </a:r>
          </a:p>
          <a:p>
            <a:pPr algn="l"/>
            <a:r>
              <a:rPr lang="en-US" b="0" i="0">
                <a:solidFill>
                  <a:srgbClr val="000000"/>
                </a:solidFill>
                <a:effectLst/>
                <a:latin typeface="Arial" panose="020B0604020202020204" pitchFamily="34" charset="0"/>
              </a:rPr>
              <a:t>2)     </a:t>
            </a:r>
            <a:r>
              <a:rPr lang="en-US" b="1" i="0" u="sng">
                <a:solidFill>
                  <a:srgbClr val="000000"/>
                </a:solidFill>
                <a:effectLst/>
                <a:latin typeface="Arial" panose="020B0604020202020204" pitchFamily="34" charset="0"/>
              </a:rPr>
              <a:t>Poll method:</a:t>
            </a:r>
            <a:r>
              <a:rPr lang="en-US" b="1" i="0">
                <a:solidFill>
                  <a:srgbClr val="000000"/>
                </a:solidFill>
                <a:effectLst/>
                <a:latin typeface="Arial" panose="020B0604020202020204" pitchFamily="34" charset="0"/>
              </a:rPr>
              <a:t> </a:t>
            </a:r>
            <a:r>
              <a:rPr lang="en-US" b="0" i="0">
                <a:solidFill>
                  <a:srgbClr val="000000"/>
                </a:solidFill>
                <a:effectLst/>
                <a:latin typeface="Arial" panose="020B0604020202020204" pitchFamily="34" charset="0"/>
              </a:rPr>
              <a:t>The teacher randomly calls out 3-5 students and quickly writes their answers on the board. The teacher then reads out the first answer listed down and asks the students with the same answer to raise their hands. The number of students is counted and written next to the answer. Students with ideas not in the list are then instructed to raise their hands, and the same are listed down. Writing down the thoughts facilitates retaining and recalling the information clearly.</a:t>
            </a:r>
          </a:p>
          <a:p>
            <a:pPr algn="l"/>
            <a:r>
              <a:rPr lang="en-US" b="0" i="0">
                <a:solidFill>
                  <a:srgbClr val="000000"/>
                </a:solidFill>
                <a:effectLst/>
                <a:latin typeface="Arial" panose="020B0604020202020204" pitchFamily="34" charset="0"/>
              </a:rPr>
              <a:t>3)    </a:t>
            </a:r>
            <a:r>
              <a:rPr lang="en-US" b="1" i="0" u="sng">
                <a:solidFill>
                  <a:srgbClr val="000000"/>
                </a:solidFill>
                <a:effectLst/>
                <a:latin typeface="Arial" panose="020B0604020202020204" pitchFamily="34" charset="0"/>
              </a:rPr>
              <a:t> Answer or pass:</a:t>
            </a:r>
            <a:r>
              <a:rPr lang="en-US" b="0" i="0">
                <a:solidFill>
                  <a:srgbClr val="000000"/>
                </a:solidFill>
                <a:effectLst/>
                <a:latin typeface="Arial" panose="020B0604020202020204" pitchFamily="34" charset="0"/>
              </a:rPr>
              <a:t> As the teacher whips around, students are encouraged to answer or say “pass” if they do not have an answer.  Students with same answers are allowed to repeat the same and are encouraged to add something extra to the discussion. For students who previously said “pass”, a few minutes is given to come up with something new and to present to the class.</a:t>
            </a:r>
          </a:p>
          <a:p>
            <a:pPr algn="l"/>
            <a:endParaRPr lang="en-US" b="0" i="0">
              <a:solidFill>
                <a:srgbClr val="000000"/>
              </a:solidFill>
              <a:effectLst/>
              <a:latin typeface="Arial" panose="020B0604020202020204" pitchFamily="34" charset="0"/>
            </a:endParaRPr>
          </a:p>
          <a:p>
            <a:pPr algn="l"/>
            <a:r>
              <a:rPr lang="en-US" b="0" i="0">
                <a:solidFill>
                  <a:srgbClr val="000000"/>
                </a:solidFill>
                <a:effectLst/>
                <a:latin typeface="Arial" panose="020B0604020202020204" pitchFamily="34" charset="0"/>
              </a:rPr>
              <a:t>Adapted from Harvard-U Discussion Protocols  https://www.gse.harvard.edu/sites/default/files/Protocols_Handout.pdf</a:t>
            </a:r>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39</a:t>
            </a:fld>
            <a:endParaRPr lang="en-US"/>
          </a:p>
        </p:txBody>
      </p:sp>
    </p:spTree>
    <p:extLst>
      <p:ext uri="{BB962C8B-B14F-4D97-AF65-F5344CB8AC3E}">
        <p14:creationId xmlns:p14="http://schemas.microsoft.com/office/powerpoint/2010/main" val="3868987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Reflective closer.</a:t>
            </a:r>
            <a:r>
              <a:rPr lang="en-US" dirty="0"/>
              <a:t> They are used in an intentional way to highlight that our work has been important and will continue. This kind of reflection helps participants to become independent learners and can also serve as excellent formative assessments, too.</a:t>
            </a:r>
          </a:p>
          <a:p>
            <a:endParaRPr lang="en-US" dirty="0">
              <a:cs typeface="Calibri"/>
            </a:endParaRPr>
          </a:p>
          <a:p>
            <a:r>
              <a:rPr lang="en-US" dirty="0">
                <a:cs typeface="Calibri"/>
              </a:rPr>
              <a:t>1. List and share ONE strategy you will use this week.</a:t>
            </a:r>
            <a:endParaRPr lang="en-US" dirty="0"/>
          </a:p>
          <a:p>
            <a:r>
              <a:rPr lang="en-US" dirty="0">
                <a:cs typeface="Calibri"/>
              </a:rPr>
              <a:t>2. Assign an accountability partner for this next week. Schedule 5 minutes (or longer) for a physical check-in or a virtual check-in. (Go beyond a text or email.)  Talk about how those next steps are going.</a:t>
            </a:r>
          </a:p>
          <a:p>
            <a:endParaRPr lang="en-US" dirty="0">
              <a:cs typeface="Calibri"/>
            </a:endParaRPr>
          </a:p>
          <a:p>
            <a:r>
              <a:rPr lang="en-US" dirty="0">
                <a:cs typeface="Calibri"/>
              </a:rPr>
              <a:t>Check-ins and check-outs help people remain connected </a:t>
            </a:r>
          </a:p>
        </p:txBody>
      </p:sp>
      <p:sp>
        <p:nvSpPr>
          <p:cNvPr id="4" name="Slide Number Placeholder 3"/>
          <p:cNvSpPr>
            <a:spLocks noGrp="1"/>
          </p:cNvSpPr>
          <p:nvPr>
            <p:ph type="sldNum" sz="quarter" idx="5"/>
          </p:nvPr>
        </p:nvSpPr>
        <p:spPr/>
        <p:txBody>
          <a:bodyPr/>
          <a:lstStyle/>
          <a:p>
            <a:fld id="{46E1B10A-AC84-4A28-B076-BA3AAF4E4898}" type="slidenum">
              <a:rPr lang="en-US" smtClean="0"/>
              <a:t>40</a:t>
            </a:fld>
            <a:endParaRPr lang="en-US"/>
          </a:p>
        </p:txBody>
      </p:sp>
    </p:spTree>
    <p:extLst>
      <p:ext uri="{BB962C8B-B14F-4D97-AF65-F5344CB8AC3E}">
        <p14:creationId xmlns:p14="http://schemas.microsoft.com/office/powerpoint/2010/main" val="754393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r>
              <a:rPr lang="en-US"/>
              <a:t>: Reflect on a lesson, connect person values, beliefs, identity and individual learners to key components of a lesson </a:t>
            </a:r>
          </a:p>
          <a:p>
            <a:endParaRPr lang="en-US"/>
          </a:p>
          <a:p>
            <a:r>
              <a:rPr lang="en-US" b="1"/>
              <a:t>How to facilitate this activity: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will a</a:t>
            </a:r>
            <a:r>
              <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ssume the identity of a person, place, thing, or idea.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Then they will prepare a few short talking points from the point of view what they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After creating a monologue, they will prepare to verbally share with peers by practicing their monologues.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Students will revise and modify their monologue before sharing in a small group.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After ample time for writing scripts and practice, students will perform their monologue.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80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rgbClr val="222222"/>
                </a:solidFill>
                <a:effectLst/>
                <a:latin typeface="Calibri" panose="020F0502020204030204" pitchFamily="34" charset="0"/>
                <a:ea typeface="Calibri" panose="020F0502020204030204" pitchFamily="34" charset="0"/>
                <a:cs typeface="Calibri" panose="020F0502020204030204" pitchFamily="34" charset="0"/>
              </a:rPr>
              <a:t>Adapted from </a:t>
            </a:r>
            <a:r>
              <a:rPr lang="en-US" sz="1800" err="1">
                <a:solidFill>
                  <a:srgbClr val="222222"/>
                </a:solidFill>
                <a:effectLst/>
                <a:latin typeface="Calibri" panose="020F0502020204030204" pitchFamily="34" charset="0"/>
                <a:ea typeface="Calibri" panose="020F0502020204030204" pitchFamily="34" charset="0"/>
                <a:cs typeface="Calibri" panose="020F0502020204030204" pitchFamily="34" charset="0"/>
              </a:rPr>
              <a:t>ELLEvation</a:t>
            </a:r>
            <a:r>
              <a:rPr lang="en-US" sz="18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US" sz="1800">
              <a:solidFill>
                <a:srgbClr val="222222"/>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41</a:t>
            </a:fld>
            <a:endParaRPr lang="en-US"/>
          </a:p>
        </p:txBody>
      </p:sp>
    </p:spTree>
    <p:extLst>
      <p:ext uri="{BB962C8B-B14F-4D97-AF65-F5344CB8AC3E}">
        <p14:creationId xmlns:p14="http://schemas.microsoft.com/office/powerpoint/2010/main" val="2420178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r>
              <a:rPr lang="en-US" dirty="0"/>
              <a:t>: reflect on a meeting or lesson and identify areas of confidence and areas of support </a:t>
            </a:r>
          </a:p>
          <a:p>
            <a:endParaRPr lang="en-US" dirty="0"/>
          </a:p>
          <a:p>
            <a:r>
              <a:rPr lang="en-US" b="1" dirty="0"/>
              <a:t>How to facilitate: </a:t>
            </a:r>
          </a:p>
          <a:p>
            <a:pPr marL="228600" indent="-228600">
              <a:buFont typeface="+mj-lt"/>
              <a:buAutoNum type="arabicPeriod"/>
            </a:pPr>
            <a:r>
              <a:rPr lang="en-US" dirty="0"/>
              <a:t>Reflect on the lesson/meeting</a:t>
            </a:r>
          </a:p>
          <a:p>
            <a:pPr marL="228600" indent="-228600">
              <a:buFont typeface="+mj-lt"/>
              <a:buAutoNum type="arabicPeriod"/>
            </a:pPr>
            <a:r>
              <a:rPr lang="en-US" dirty="0"/>
              <a:t>Complete the following sentence stem on a post-it or piece of paper</a:t>
            </a:r>
          </a:p>
          <a:p>
            <a:pPr marL="628650" lvl="1" indent="-171450">
              <a:buFont typeface="Arial" panose="020B0604020202020204" pitchFamily="34" charset="0"/>
              <a:buChar char="•"/>
            </a:pPr>
            <a:r>
              <a:rPr lang="en-US" dirty="0"/>
              <a:t>I need…… (identify an area of support) </a:t>
            </a:r>
          </a:p>
          <a:p>
            <a:pPr marL="628650" lvl="1" indent="-171450">
              <a:buFont typeface="Arial" panose="020B0604020202020204" pitchFamily="34" charset="0"/>
              <a:buChar char="•"/>
            </a:pPr>
            <a:r>
              <a:rPr lang="en-US" dirty="0"/>
              <a:t>I don’t need (identify an area you are comfortable and confident with) </a:t>
            </a:r>
          </a:p>
          <a:p>
            <a:pPr marL="228600" lvl="0" indent="-228600">
              <a:buFont typeface="+mj-lt"/>
              <a:buAutoNum type="arabicPeriod"/>
            </a:pPr>
            <a:r>
              <a:rPr lang="en-US" dirty="0"/>
              <a:t>Share your statements with a partner</a:t>
            </a:r>
          </a:p>
        </p:txBody>
      </p:sp>
      <p:sp>
        <p:nvSpPr>
          <p:cNvPr id="4" name="Slide Number Placeholder 3"/>
          <p:cNvSpPr>
            <a:spLocks noGrp="1"/>
          </p:cNvSpPr>
          <p:nvPr>
            <p:ph type="sldNum" sz="quarter" idx="5"/>
          </p:nvPr>
        </p:nvSpPr>
        <p:spPr/>
        <p:txBody>
          <a:bodyPr/>
          <a:lstStyle/>
          <a:p>
            <a:fld id="{46E1B10A-AC84-4A28-B076-BA3AAF4E4898}" type="slidenum">
              <a:rPr lang="en-US" smtClean="0"/>
              <a:t>42</a:t>
            </a:fld>
            <a:endParaRPr lang="en-US"/>
          </a:p>
        </p:txBody>
      </p:sp>
    </p:spTree>
    <p:extLst>
      <p:ext uri="{BB962C8B-B14F-4D97-AF65-F5344CB8AC3E}">
        <p14:creationId xmlns:p14="http://schemas.microsoft.com/office/powerpoint/2010/main" val="3061501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endParaRPr lang="en-US"/>
          </a:p>
          <a:p>
            <a:pPr marL="228600" indent="-228600">
              <a:buAutoNum type="arabicPeriod"/>
            </a:pPr>
            <a:r>
              <a:rPr lang="en-US"/>
              <a:t>Promote a supportive climate</a:t>
            </a:r>
          </a:p>
          <a:p>
            <a:pPr marL="228600" indent="-228600">
              <a:buAutoNum type="arabicPeriod"/>
            </a:pPr>
            <a:r>
              <a:rPr lang="en-US"/>
              <a:t>Encourage a growth mindset</a:t>
            </a:r>
          </a:p>
          <a:p>
            <a:pPr marL="228600" indent="-228600">
              <a:buAutoNum type="arabicPeriod"/>
            </a:pPr>
            <a:r>
              <a:rPr lang="en-US"/>
              <a:t>Create conditions to encourage participants to engage in authentic conversations about needs, values, goals, and current issues so they feel seen, heard, and valued.</a:t>
            </a:r>
          </a:p>
          <a:p>
            <a:pPr marL="228600" indent="-228600">
              <a:buAutoNum type="arabicPeriod"/>
            </a:pPr>
            <a:r>
              <a:rPr lang="en-US"/>
              <a:t>Improve the climate of belonging, self-worth, and justice amongst students, families, staff when you give an opportunity to ACKNOWLEDGE the issues and then take a next step to work on their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p>
          <a:p>
            <a:pPr marL="228600" indent="-228600">
              <a:buAutoNum type="arabicPeriod"/>
            </a:pPr>
            <a:r>
              <a:rPr lang="en-US"/>
              <a:t>Promote connectedness within a group.</a:t>
            </a:r>
          </a:p>
          <a:p>
            <a:endParaRPr lang="en-US"/>
          </a:p>
          <a:p>
            <a:r>
              <a:rPr lang="en-US"/>
              <a:t>*It is a good example of a </a:t>
            </a:r>
            <a:r>
              <a:rPr lang="en-US" b="1"/>
              <a:t>“low vulnerability” </a:t>
            </a:r>
            <a:r>
              <a:rPr lang="en-US"/>
              <a:t>activity.  Each person decides for themselves what level of personal experience they wish to share.</a:t>
            </a:r>
          </a:p>
          <a:p>
            <a:r>
              <a:rPr lang="en-US"/>
              <a:t>*To raise the vulnerability (for admin and/or teachers), you can write on sticky notes and place them on 10 different posters. Conduct a Gallery Walk and every person place a check mark next to the ones that resonate with them. This is a great way to measure values, concerns, issues, etc. </a:t>
            </a:r>
          </a:p>
          <a:p>
            <a:endParaRPr lang="en-US"/>
          </a:p>
          <a:p>
            <a:r>
              <a:rPr lang="en-US"/>
              <a:t>There are 10 sentence stems in all.  5 slides included. Depending upon your time frame, use 1 set per meeting or choose them all. </a:t>
            </a:r>
            <a:r>
              <a:rPr lang="en-US" b="1"/>
              <a:t>They may ALSO be used as great reflective closers.</a:t>
            </a:r>
            <a:r>
              <a:rPr lang="en-US"/>
              <a:t> Perhaps the stems would have changed during the meeting, etc. You have a lot of flexibility to adapt them.</a:t>
            </a:r>
          </a:p>
        </p:txBody>
      </p:sp>
      <p:sp>
        <p:nvSpPr>
          <p:cNvPr id="4" name="Slide Number Placeholder 3"/>
          <p:cNvSpPr>
            <a:spLocks noGrp="1"/>
          </p:cNvSpPr>
          <p:nvPr>
            <p:ph type="sldNum" sz="quarter" idx="5"/>
          </p:nvPr>
        </p:nvSpPr>
        <p:spPr/>
        <p:txBody>
          <a:bodyPr/>
          <a:lstStyle/>
          <a:p>
            <a:fld id="{46E1B10A-AC84-4A28-B076-BA3AAF4E4898}" type="slidenum">
              <a:rPr lang="en-US" smtClean="0"/>
              <a:t>5</a:t>
            </a:fld>
            <a:endParaRPr lang="en-US"/>
          </a:p>
        </p:txBody>
      </p:sp>
    </p:spTree>
    <p:extLst>
      <p:ext uri="{BB962C8B-B14F-4D97-AF65-F5344CB8AC3E}">
        <p14:creationId xmlns:p14="http://schemas.microsoft.com/office/powerpoint/2010/main" val="3934605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r>
              <a:rPr lang="en-US" dirty="0"/>
              <a:t>: reflect on takeaways and identify key concepts that are important to your role in your school community and concepts that are confusing and you would like to revisit. </a:t>
            </a:r>
          </a:p>
          <a:p>
            <a:endParaRPr lang="en-US" dirty="0"/>
          </a:p>
          <a:p>
            <a:r>
              <a:rPr lang="en-US" b="1" dirty="0"/>
              <a:t>How to facilitate: </a:t>
            </a:r>
          </a:p>
          <a:p>
            <a:pPr marL="228600" indent="-228600">
              <a:buFont typeface="+mj-lt"/>
              <a:buAutoNum type="arabicPeriod"/>
            </a:pPr>
            <a:r>
              <a:rPr lang="en-US" dirty="0"/>
              <a:t>Think about what you learned through the lesson</a:t>
            </a:r>
          </a:p>
          <a:p>
            <a:pPr marL="228600" indent="-228600">
              <a:buFont typeface="+mj-lt"/>
              <a:buAutoNum type="arabicPeriod"/>
            </a:pPr>
            <a:r>
              <a:rPr lang="en-US" dirty="0"/>
              <a:t>Identify 1 key takeaway</a:t>
            </a:r>
          </a:p>
          <a:p>
            <a:pPr marL="228600" indent="-228600">
              <a:buFont typeface="+mj-lt"/>
              <a:buAutoNum type="arabicPeriod"/>
            </a:pPr>
            <a:r>
              <a:rPr lang="en-US" dirty="0"/>
              <a:t>Identify 1 concept that you need further support with </a:t>
            </a:r>
          </a:p>
          <a:p>
            <a:pPr marL="228600" indent="-228600">
              <a:buFont typeface="+mj-lt"/>
              <a:buAutoNum type="arabicPeriod"/>
            </a:pPr>
            <a:r>
              <a:rPr lang="en-US" dirty="0"/>
              <a:t>Identify 1 component that you can use “right now” to better your self or you thought was really important </a:t>
            </a:r>
          </a:p>
          <a:p>
            <a:pPr marL="228600" indent="-228600">
              <a:buFont typeface="+mj-lt"/>
              <a:buAutoNum type="arabicPeriod"/>
            </a:pPr>
            <a:r>
              <a:rPr lang="en-US" dirty="0"/>
              <a:t>Share your 1-1-1 with a partner</a:t>
            </a:r>
          </a:p>
          <a:p>
            <a:pPr marL="228600" indent="-228600">
              <a:buFont typeface="+mj-lt"/>
              <a:buAutoNum type="arabicPeriod"/>
            </a:pPr>
            <a:r>
              <a:rPr lang="en-US" dirty="0"/>
              <a:t>Debrief on how you can support each other with the confusing topic you identified </a:t>
            </a:r>
          </a:p>
          <a:p>
            <a:endParaRPr lang="en-US" dirty="0"/>
          </a:p>
          <a:p>
            <a:endParaRPr lang="en-US" dirty="0"/>
          </a:p>
        </p:txBody>
      </p:sp>
      <p:sp>
        <p:nvSpPr>
          <p:cNvPr id="4" name="Slide Number Placeholder 3"/>
          <p:cNvSpPr>
            <a:spLocks noGrp="1"/>
          </p:cNvSpPr>
          <p:nvPr>
            <p:ph type="sldNum" sz="quarter" idx="5"/>
          </p:nvPr>
        </p:nvSpPr>
        <p:spPr/>
        <p:txBody>
          <a:bodyPr/>
          <a:lstStyle/>
          <a:p>
            <a:fld id="{46E1B10A-AC84-4A28-B076-BA3AAF4E4898}" type="slidenum">
              <a:rPr lang="en-US" smtClean="0"/>
              <a:t>43</a:t>
            </a:fld>
            <a:endParaRPr lang="en-US"/>
          </a:p>
        </p:txBody>
      </p:sp>
    </p:spTree>
    <p:extLst>
      <p:ext uri="{BB962C8B-B14F-4D97-AF65-F5344CB8AC3E}">
        <p14:creationId xmlns:p14="http://schemas.microsoft.com/office/powerpoint/2010/main" val="4091414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 each day to some fun.  Engage in some self-care or compassion work to boost your school community.  The following slides offer some inspiration for each day of the week.  </a:t>
            </a:r>
          </a:p>
        </p:txBody>
      </p:sp>
      <p:sp>
        <p:nvSpPr>
          <p:cNvPr id="4" name="Slide Number Placeholder 3"/>
          <p:cNvSpPr>
            <a:spLocks noGrp="1"/>
          </p:cNvSpPr>
          <p:nvPr>
            <p:ph type="sldNum" sz="quarter" idx="5"/>
          </p:nvPr>
        </p:nvSpPr>
        <p:spPr/>
        <p:txBody>
          <a:bodyPr/>
          <a:lstStyle/>
          <a:p>
            <a:fld id="{46E1B10A-AC84-4A28-B076-BA3AAF4E4898}" type="slidenum">
              <a:rPr lang="en-US" smtClean="0"/>
              <a:t>44</a:t>
            </a:fld>
            <a:endParaRPr lang="en-US"/>
          </a:p>
        </p:txBody>
      </p:sp>
    </p:spTree>
    <p:extLst>
      <p:ext uri="{BB962C8B-B14F-4D97-AF65-F5344CB8AC3E}">
        <p14:creationId xmlns:p14="http://schemas.microsoft.com/office/powerpoint/2010/main" val="2160709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r>
              <a:rPr lang="en-US" dirty="0"/>
              <a:t>:</a:t>
            </a:r>
          </a:p>
          <a:p>
            <a:r>
              <a:rPr lang="en-US" dirty="0"/>
              <a:t>1. Focus on reinforcing positive habits and self-compassion and strengthen resilience.</a:t>
            </a:r>
            <a:endParaRPr lang="en-US" dirty="0">
              <a:cs typeface="Calibri"/>
            </a:endParaRPr>
          </a:p>
          <a:p>
            <a:r>
              <a:rPr lang="en-US" dirty="0"/>
              <a:t>2. Create a positive culture and climate</a:t>
            </a:r>
            <a:endParaRPr lang="en-US" dirty="0">
              <a:cs typeface="Calibri"/>
            </a:endParaRPr>
          </a:p>
          <a:p>
            <a:endParaRPr lang="en-US" dirty="0">
              <a:cs typeface="Calibri"/>
            </a:endParaRPr>
          </a:p>
          <a:p>
            <a:r>
              <a:rPr lang="en-US" dirty="0">
                <a:cs typeface="Calibri"/>
              </a:rPr>
              <a:t>Start the week off by setting an intention and writing an affirmation.</a:t>
            </a:r>
            <a:endParaRPr lang="en-US" dirty="0"/>
          </a:p>
          <a:p>
            <a:endParaRPr lang="en-US" dirty="0">
              <a:cs typeface="Calibri"/>
            </a:endParaRPr>
          </a:p>
          <a:p>
            <a:r>
              <a:rPr lang="en-US" dirty="0">
                <a:cs typeface="Calibri"/>
              </a:rPr>
              <a:t>Use these sentence stems to generate your thoughts: </a:t>
            </a:r>
          </a:p>
          <a:p>
            <a:r>
              <a:rPr lang="en-US" dirty="0">
                <a:cs typeface="Calibri"/>
              </a:rPr>
              <a:t>This week I will……</a:t>
            </a:r>
          </a:p>
          <a:p>
            <a:r>
              <a:rPr lang="en-US" dirty="0">
                <a:cs typeface="Calibri"/>
              </a:rPr>
              <a:t>This week I am…. </a:t>
            </a:r>
          </a:p>
          <a:p>
            <a:endParaRPr lang="en-US" dirty="0">
              <a:cs typeface="Calibri"/>
            </a:endParaRPr>
          </a:p>
          <a:p>
            <a:r>
              <a:rPr lang="en-US" dirty="0">
                <a:cs typeface="Calibri"/>
              </a:rPr>
              <a:t>Samples of affirmations:</a:t>
            </a:r>
          </a:p>
          <a:p>
            <a:r>
              <a:rPr lang="en-US" dirty="0">
                <a:cs typeface="Calibri"/>
              </a:rPr>
              <a:t>I'll get through ______.</a:t>
            </a:r>
          </a:p>
          <a:p>
            <a:r>
              <a:rPr lang="en-US" dirty="0">
                <a:cs typeface="Calibri"/>
              </a:rPr>
              <a:t>I am valuable.</a:t>
            </a:r>
          </a:p>
          <a:p>
            <a:r>
              <a:rPr lang="en-US" dirty="0">
                <a:cs typeface="Calibri"/>
              </a:rPr>
              <a:t>I belong.</a:t>
            </a:r>
          </a:p>
          <a:p>
            <a:r>
              <a:rPr lang="en-US" dirty="0">
                <a:cs typeface="Calibri"/>
              </a:rPr>
              <a:t>I am enough.</a:t>
            </a:r>
          </a:p>
          <a:p>
            <a:r>
              <a:rPr lang="en-US" dirty="0">
                <a:cs typeface="Calibri"/>
              </a:rPr>
              <a:t>I speak with confidence, clarity and authority.</a:t>
            </a:r>
          </a:p>
          <a:p>
            <a:endParaRPr lang="en-US" dirty="0">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45</a:t>
            </a:fld>
            <a:endParaRPr lang="en-US"/>
          </a:p>
        </p:txBody>
      </p:sp>
    </p:spTree>
    <p:extLst>
      <p:ext uri="{BB962C8B-B14F-4D97-AF65-F5344CB8AC3E}">
        <p14:creationId xmlns:p14="http://schemas.microsoft.com/office/powerpoint/2010/main" val="2411690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r>
              <a:rPr lang="en-US" dirty="0"/>
              <a:t>:</a:t>
            </a:r>
          </a:p>
          <a:p>
            <a:r>
              <a:rPr lang="en-US" dirty="0"/>
              <a:t>1. Focus on reinforcing positive habits and self-compassion and strengthen resilience.</a:t>
            </a:r>
            <a:endParaRPr lang="en-US">
              <a:cs typeface="Calibri"/>
            </a:endParaRPr>
          </a:p>
          <a:p>
            <a:r>
              <a:rPr lang="en-US" dirty="0"/>
              <a:t>2. Create a positive culture and climate</a:t>
            </a:r>
            <a:endParaRPr lang="en-US" dirty="0">
              <a:cs typeface="Calibri"/>
            </a:endParaRPr>
          </a:p>
          <a:p>
            <a:r>
              <a:rPr lang="en-US" dirty="0">
                <a:cs typeface="Calibri"/>
              </a:rPr>
              <a:t>3. Take the time to reflect inwardly to notice feelings, thoughts, inner sensations—mindfulness. This grows the integrated fibers in your brain. When you peek inside yourself you have more coordination and balance in your nervous system, you focus your attention better, have emotional balance and a capacity to be more understanding of others. This integrates your brain and is an important part of your daily life. Dr. Dan </a:t>
            </a:r>
            <a:r>
              <a:rPr lang="en-US">
                <a:cs typeface="Calibri"/>
              </a:rPr>
              <a:t>Siegel</a:t>
            </a:r>
            <a:r>
              <a:rPr lang="en-US" dirty="0">
                <a:cs typeface="Calibri"/>
              </a:rPr>
              <a:t>, </a:t>
            </a:r>
            <a:r>
              <a:rPr lang="en-US">
                <a:cs typeface="Calibri"/>
              </a:rPr>
              <a:t>"Time-in" 3:24 – 4:16 </a:t>
            </a:r>
            <a:r>
              <a:rPr lang="en-US">
                <a:hlinkClick r:id="rId3"/>
              </a:rPr>
              <a:t>https://www.youtube.com/watch?v=3EQ2tzHl3Ks</a:t>
            </a:r>
            <a:r>
              <a:rPr lang="en-US" b="1"/>
              <a:t>   </a:t>
            </a:r>
            <a:endParaRPr lang="en-US" b="1">
              <a:cs typeface="Calibri"/>
            </a:endParaRPr>
          </a:p>
          <a:p>
            <a:endParaRPr lang="en-US" b="1">
              <a:cs typeface="Calibri"/>
            </a:endParaRPr>
          </a:p>
          <a:p>
            <a:r>
              <a:rPr lang="en-US" b="1">
                <a:cs typeface="Calibri"/>
              </a:rPr>
              <a:t>Terrific Tuesdays: Time-In</a:t>
            </a:r>
          </a:p>
          <a:p>
            <a:endParaRPr lang="en-US"/>
          </a:p>
          <a:p>
            <a:r>
              <a:rPr lang="en-US" dirty="0"/>
              <a:t>As an example: Reflect on your day.  What is are some meaningful interactions that you encountered?  </a:t>
            </a:r>
            <a:endParaRPr lang="en-US">
              <a:cs typeface="Calibri"/>
            </a:endParaRPr>
          </a:p>
          <a:p>
            <a:endParaRPr lang="en-US" dirty="0"/>
          </a:p>
          <a:p>
            <a:r>
              <a:rPr lang="en-US" dirty="0"/>
              <a:t>Write 3 things you are thankful for that made your Tuesday a terrific day.</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46</a:t>
            </a:fld>
            <a:endParaRPr lang="en-US"/>
          </a:p>
        </p:txBody>
      </p:sp>
    </p:spTree>
    <p:extLst>
      <p:ext uri="{BB962C8B-B14F-4D97-AF65-F5344CB8AC3E}">
        <p14:creationId xmlns:p14="http://schemas.microsoft.com/office/powerpoint/2010/main" val="849882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r>
              <a:rPr lang="en-US" dirty="0"/>
              <a:t>:</a:t>
            </a:r>
          </a:p>
          <a:p>
            <a:r>
              <a:rPr lang="en-US" dirty="0"/>
              <a:t>1. Focus on reinforcing positive habits and self-compassion and strengthen resilience.</a:t>
            </a:r>
            <a:endParaRPr lang="en-US" dirty="0">
              <a:cs typeface="Calibri"/>
            </a:endParaRPr>
          </a:p>
          <a:p>
            <a:r>
              <a:rPr lang="en-US" dirty="0"/>
              <a:t>2. Create a positive culture and climate</a:t>
            </a:r>
            <a:endParaRPr lang="en-US" dirty="0">
              <a:cs typeface="Calibri"/>
            </a:endParaRPr>
          </a:p>
          <a:p>
            <a:r>
              <a:rPr lang="en-US" dirty="0"/>
              <a:t>3. Build relationships when you do something in a group. Community is essential to your well-being</a:t>
            </a:r>
            <a:endParaRPr lang="en-US" dirty="0">
              <a:cs typeface="Calibri"/>
            </a:endParaRPr>
          </a:p>
          <a:p>
            <a:endParaRPr lang="en-US" dirty="0">
              <a:cs typeface="Calibri"/>
            </a:endParaRPr>
          </a:p>
          <a:p>
            <a:r>
              <a:rPr lang="en-US" dirty="0">
                <a:cs typeface="Calibri"/>
              </a:rPr>
              <a:t>Encourage staff to engage in a movement-based brain break today!</a:t>
            </a:r>
          </a:p>
        </p:txBody>
      </p:sp>
      <p:sp>
        <p:nvSpPr>
          <p:cNvPr id="4" name="Slide Number Placeholder 3"/>
          <p:cNvSpPr>
            <a:spLocks noGrp="1"/>
          </p:cNvSpPr>
          <p:nvPr>
            <p:ph type="sldNum" sz="quarter" idx="5"/>
          </p:nvPr>
        </p:nvSpPr>
        <p:spPr/>
        <p:txBody>
          <a:bodyPr/>
          <a:lstStyle/>
          <a:p>
            <a:fld id="{46E1B10A-AC84-4A28-B076-BA3AAF4E4898}" type="slidenum">
              <a:rPr lang="en-US" smtClean="0"/>
              <a:t>47</a:t>
            </a:fld>
            <a:endParaRPr lang="en-US"/>
          </a:p>
        </p:txBody>
      </p:sp>
    </p:spTree>
    <p:extLst>
      <p:ext uri="{BB962C8B-B14F-4D97-AF65-F5344CB8AC3E}">
        <p14:creationId xmlns:p14="http://schemas.microsoft.com/office/powerpoint/2010/main" val="4199498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r>
              <a:rPr lang="en-US"/>
              <a:t>:</a:t>
            </a:r>
          </a:p>
          <a:p>
            <a:r>
              <a:rPr lang="en-US"/>
              <a:t>1. Focus on strengths, assets and bright spots.</a:t>
            </a:r>
          </a:p>
          <a:p>
            <a:r>
              <a:rPr lang="en-US"/>
              <a:t>2. Create a positive culture and climate, build relationships. </a:t>
            </a:r>
          </a:p>
          <a:p>
            <a:endParaRPr lang="en-US"/>
          </a:p>
          <a:p>
            <a:r>
              <a:rPr lang="en-US"/>
              <a:t>As an aside, one of the </a:t>
            </a:r>
            <a:r>
              <a:rPr lang="en-US" b="1"/>
              <a:t>positive side-effects of focusing on bright spots</a:t>
            </a:r>
            <a:r>
              <a:rPr lang="en-US"/>
              <a:t>:  It improves behavior.  Focusing on “bright spots” has been extensively researched in psychology, organizational change management and neuroscience. Those fields all agree that focusing on the positive not only feels good but also works when you’re trying to change or you want others to change.</a:t>
            </a:r>
            <a:endParaRPr lang="en-US">
              <a:cs typeface="Calibri"/>
            </a:endParaRPr>
          </a:p>
          <a:p>
            <a:endParaRPr lang="en-US">
              <a:cs typeface="Calibri"/>
            </a:endParaRPr>
          </a:p>
          <a:p>
            <a:r>
              <a:rPr lang="en-US">
                <a:cs typeface="Calibri"/>
              </a:rPr>
              <a:t>Example:</a:t>
            </a:r>
          </a:p>
          <a:p>
            <a:r>
              <a:rPr lang="en-US">
                <a:cs typeface="Calibri"/>
              </a:rPr>
              <a:t>Every Thursday this month is Thoughtful Thursday. Once a week each staff person randomly selects a name from a basket, jar, etc. Encourage staff to write a simple note of gratitude recognizing their colleague's positive behavior or something you saw them do (you'll need to surreptitiously do reconnaissance) and give it to them on Thursday at a specific time. Find the time to debrief how it's working!</a:t>
            </a:r>
            <a:endParaRPr lang="en-US"/>
          </a:p>
        </p:txBody>
      </p:sp>
      <p:sp>
        <p:nvSpPr>
          <p:cNvPr id="4" name="Slide Number Placeholder 3"/>
          <p:cNvSpPr>
            <a:spLocks noGrp="1"/>
          </p:cNvSpPr>
          <p:nvPr>
            <p:ph type="sldNum" sz="quarter" idx="5"/>
          </p:nvPr>
        </p:nvSpPr>
        <p:spPr/>
        <p:txBody>
          <a:bodyPr/>
          <a:lstStyle/>
          <a:p>
            <a:fld id="{46E1B10A-AC84-4A28-B076-BA3AAF4E4898}" type="slidenum">
              <a:rPr lang="en-US" smtClean="0"/>
              <a:t>48</a:t>
            </a:fld>
            <a:endParaRPr lang="en-US"/>
          </a:p>
        </p:txBody>
      </p:sp>
    </p:spTree>
    <p:extLst>
      <p:ext uri="{BB962C8B-B14F-4D97-AF65-F5344CB8AC3E}">
        <p14:creationId xmlns:p14="http://schemas.microsoft.com/office/powerpoint/2010/main" val="80075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pPr marL="228600" indent="-228600">
              <a:buFont typeface="+mj-lt"/>
              <a:buAutoNum type="arabicPeriod"/>
            </a:pPr>
            <a:r>
              <a:rPr lang="en-US" b="0" dirty="0"/>
              <a:t>Create positive climate and culture</a:t>
            </a:r>
          </a:p>
          <a:p>
            <a:pPr marL="228600" indent="-228600">
              <a:buFont typeface="+mj-lt"/>
              <a:buAutoNum type="arabicPeriod"/>
            </a:pPr>
            <a:r>
              <a:rPr lang="en-US" b="0" dirty="0"/>
              <a:t>Express gratitude and reflect on some highlights from the week</a:t>
            </a:r>
          </a:p>
          <a:p>
            <a:pPr marL="228600" indent="-228600">
              <a:buFont typeface="+mj-lt"/>
              <a:buAutoNum type="arabicPeriod"/>
            </a:pPr>
            <a:endParaRPr lang="en-US" b="0" dirty="0"/>
          </a:p>
          <a:p>
            <a:pPr marL="0" indent="0">
              <a:buFont typeface="+mj-lt"/>
              <a:buNone/>
            </a:pPr>
            <a:r>
              <a:rPr lang="en-US" b="0" dirty="0"/>
              <a:t>Benefits of gratitude: </a:t>
            </a:r>
          </a:p>
          <a:p>
            <a:pPr marL="171450" indent="-171450">
              <a:buFont typeface="Arial" panose="020B0604020202020204" pitchFamily="34" charset="0"/>
              <a:buChar char="•"/>
            </a:pPr>
            <a:r>
              <a:rPr lang="en-US" b="0" dirty="0"/>
              <a:t>Increase in self-esteem</a:t>
            </a:r>
          </a:p>
          <a:p>
            <a:pPr marL="171450" indent="-171450">
              <a:buFont typeface="Arial" panose="020B0604020202020204" pitchFamily="34" charset="0"/>
              <a:buChar char="•"/>
            </a:pPr>
            <a:r>
              <a:rPr lang="en-US" b="0" dirty="0"/>
              <a:t>Increase in positive relationships </a:t>
            </a:r>
          </a:p>
          <a:p>
            <a:pPr marL="171450" indent="-171450">
              <a:buFont typeface="Arial" panose="020B0604020202020204" pitchFamily="34" charset="0"/>
              <a:buChar char="•"/>
            </a:pPr>
            <a:r>
              <a:rPr lang="en-US" b="0" dirty="0"/>
              <a:t>Build emotional endurance</a:t>
            </a:r>
          </a:p>
          <a:p>
            <a:pPr marL="171450" indent="-171450">
              <a:buFont typeface="Arial" panose="020B0604020202020204" pitchFamily="34" charset="0"/>
              <a:buChar char="•"/>
            </a:pPr>
            <a:r>
              <a:rPr lang="en-US" b="0" dirty="0"/>
              <a:t>Increase in social connection </a:t>
            </a:r>
          </a:p>
          <a:p>
            <a:pPr marL="171450" indent="-171450">
              <a:buFont typeface="Arial" panose="020B0604020202020204" pitchFamily="34" charset="0"/>
              <a:buChar char="•"/>
            </a:pPr>
            <a:r>
              <a:rPr lang="en-US" b="0" dirty="0"/>
              <a:t>Increase sense of empathy for others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Write 3 good things that happened this week.  Explain why they are important to you.  </a:t>
            </a:r>
          </a:p>
        </p:txBody>
      </p:sp>
      <p:sp>
        <p:nvSpPr>
          <p:cNvPr id="4" name="Slide Number Placeholder 3"/>
          <p:cNvSpPr>
            <a:spLocks noGrp="1"/>
          </p:cNvSpPr>
          <p:nvPr>
            <p:ph type="sldNum" sz="quarter" idx="5"/>
          </p:nvPr>
        </p:nvSpPr>
        <p:spPr/>
        <p:txBody>
          <a:bodyPr/>
          <a:lstStyle/>
          <a:p>
            <a:fld id="{46E1B10A-AC84-4A28-B076-BA3AAF4E4898}" type="slidenum">
              <a:rPr lang="en-US" smtClean="0"/>
              <a:t>49</a:t>
            </a:fld>
            <a:endParaRPr lang="en-US"/>
          </a:p>
        </p:txBody>
      </p:sp>
    </p:spTree>
    <p:extLst>
      <p:ext uri="{BB962C8B-B14F-4D97-AF65-F5344CB8AC3E}">
        <p14:creationId xmlns:p14="http://schemas.microsoft.com/office/powerpoint/2010/main" val="939867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endParaRPr lang="en-US" b="0" dirty="0"/>
          </a:p>
          <a:p>
            <a:pPr marL="228600" indent="-228600">
              <a:buFont typeface="+mj-lt"/>
              <a:buAutoNum type="arabicPeriod"/>
            </a:pPr>
            <a:r>
              <a:rPr lang="en-US" b="0" dirty="0"/>
              <a:t>Increase practices of self-compassion</a:t>
            </a:r>
            <a:r>
              <a:rPr lang="en-US" dirty="0"/>
              <a:t> </a:t>
            </a:r>
          </a:p>
          <a:p>
            <a:pPr marL="228600" indent="-228600">
              <a:buAutoNum type="arabicPeriod"/>
            </a:pPr>
            <a:r>
              <a:rPr lang="en-US" dirty="0"/>
              <a:t>These 2 strategies provide insurance policies for your brain—they sooth the brain and the mind and build resilience. (The way you think, feel and act.)</a:t>
            </a:r>
            <a:endParaRPr lang="en-US" b="1" dirty="0">
              <a:cs typeface="Calibri"/>
            </a:endParaRPr>
          </a:p>
          <a:p>
            <a:pPr>
              <a:buFont typeface="Arial"/>
              <a:buChar char="•"/>
            </a:pPr>
            <a:endParaRPr lang="en-US" dirty="0"/>
          </a:p>
          <a:p>
            <a:pPr>
              <a:buFont typeface="Arial"/>
              <a:buNone/>
            </a:pPr>
            <a:r>
              <a:rPr lang="en-US" dirty="0"/>
              <a:t>Our body immediately begins to warn us when we are in a state of fear and/or anxiety. We NEED resilience so we don’t give up quickly when we’re faced with tasks, and so we don’t just bottle fear and anxiety up or freeze. Fear and anxiety, for example ACTIVATE at the cellular level through our genes. (Think about flipping our lids…) The amygdala starts to work with our UNCONSCIOUS mind. The signals amplify when we ignore them, and then you start to experience signals within your body.</a:t>
            </a:r>
            <a:endParaRPr lang="en-US" dirty="0">
              <a:cs typeface="Calibri" panose="020F0502020204030204"/>
            </a:endParaRPr>
          </a:p>
          <a:p>
            <a:pPr>
              <a:buFont typeface="Arial"/>
              <a:buChar char="•"/>
            </a:pPr>
            <a:endParaRPr lang="en-US" dirty="0"/>
          </a:p>
          <a:p>
            <a:pPr>
              <a:buFont typeface="Arial"/>
              <a:buNone/>
            </a:pPr>
            <a:r>
              <a:rPr lang="en-US" dirty="0"/>
              <a:t>Unleashing soothing activities when you’re in this state will help you get into a proactive state. You can switch other genes to help calm down the amygdala so you can think more clearly and get a balance of different brain waves; your nonconscious mind starts searching for good wisdom to respond. You need to get to the place that you can be PROACTIVE with your mind management by strengthening your neural networks. This helps you to function at a high level.</a:t>
            </a:r>
            <a:endParaRPr lang="en-US" dirty="0">
              <a:cs typeface="Calibri" panose="020F0502020204030204"/>
            </a:endParaRPr>
          </a:p>
          <a:p>
            <a:endParaRPr lang="en-US" dirty="0"/>
          </a:p>
          <a:p>
            <a:pPr>
              <a:buFont typeface="Arial"/>
              <a:buNone/>
            </a:pPr>
            <a:r>
              <a:rPr lang="en-US" dirty="0"/>
              <a:t>Emotions are warning signals, not diseases. </a:t>
            </a:r>
          </a:p>
          <a:p>
            <a:pPr>
              <a:buFont typeface="Arial"/>
              <a:buChar char="•"/>
            </a:pPr>
            <a:endParaRPr lang="en-US" dirty="0">
              <a:cs typeface="Calibri"/>
            </a:endParaRPr>
          </a:p>
          <a:p>
            <a:r>
              <a:rPr lang="en-US" dirty="0"/>
              <a:t>They are simple, yet important ideas:</a:t>
            </a:r>
          </a:p>
          <a:p>
            <a:r>
              <a:rPr lang="en-US" dirty="0"/>
              <a:t>1. Find something pleasurable to do today, (and everyday) even if it’s 3 minutes. 30 minutes to an hour is better.  “This is good for me.”  (Listen to Dr. Caroline Leaf’s podcast #342.) You are taking control of what your brain and your body look like. This can change your gene expression.</a:t>
            </a:r>
            <a:endParaRPr lang="en-US" dirty="0">
              <a:cs typeface="Calibri"/>
            </a:endParaRPr>
          </a:p>
          <a:p>
            <a:endParaRPr lang="en-US" dirty="0">
              <a:cs typeface="Calibri"/>
            </a:endParaRPr>
          </a:p>
          <a:p>
            <a:r>
              <a:rPr lang="en-US" dirty="0"/>
              <a:t>Examples: Listen to your favorite music and be fully present; really enjoy it—it has an incredible over-arching effect. Put it on and let it wash over you and enjoy it. You can do different things everyday. Perhaps it is reading fiction. Going on that walk with your family. Plan a dinner and/or a game night. Look for the jokes &amp; find humor. You find something for you and commit to it. Make sure that your perception is this is valuable for your mental health b/c that will increase the dopamine and somatic transmission. This improves your memory! You are downregulating the genes that destroy neurons. This trains yourself to get into the wise mind.</a:t>
            </a:r>
            <a:endParaRPr lang="en-US" dirty="0">
              <a:cs typeface="Calibri" panose="020F0502020204030204"/>
            </a:endParaRPr>
          </a:p>
          <a:p>
            <a:pPr>
              <a:buFont typeface="Arial"/>
              <a:buNone/>
            </a:pPr>
            <a:endParaRPr lang="en-US" dirty="0"/>
          </a:p>
          <a:p>
            <a:r>
              <a:rPr lang="en-US" dirty="0"/>
              <a:t>2. Kindness is the next exercise. Practice being kind to yourself by looking at your inner critic! If you are thinking unkind things about yourself then you need to rewrite that script. Stop speaking to yourself in that irritated tone. Think of being kind to a child that’s learning something new and they make a mistake. This up-regulates those genes. If we feel good about ourselves not only will your mental health improve, but so will your relationships. Kindness stills the inner critic and quiets the brain noise. Kindness to yourself creates anti-chaos inside of your brain and body and cultivates wisdom. Bathe yourself in kindness.</a:t>
            </a:r>
            <a:endParaRPr lang="en-US" dirty="0">
              <a:cs typeface="Calibri"/>
            </a:endParaRPr>
          </a:p>
          <a:p>
            <a:r>
              <a:rPr lang="en-US">
                <a:cs typeface="Calibri"/>
              </a:rPr>
              <a:t>Examples: Positive self-talk: reframe your mindset, show yourself some empathy and cut yourself some slack.</a:t>
            </a:r>
            <a:endParaRPr lang="en-US" dirty="0">
              <a:cs typeface="Calibri"/>
            </a:endParaRPr>
          </a:p>
          <a:p>
            <a:endParaRPr lang="en-US" dirty="0">
              <a:cs typeface="Calibri"/>
            </a:endParaRPr>
          </a:p>
          <a:p>
            <a:pPr marL="228600" indent="-228600">
              <a:buAutoNum type="arabicPeriod"/>
            </a:pPr>
            <a:endParaRPr lang="en-US" b="1" dirty="0">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50</a:t>
            </a:fld>
            <a:endParaRPr lang="en-US"/>
          </a:p>
        </p:txBody>
      </p:sp>
    </p:spTree>
    <p:extLst>
      <p:ext uri="{BB962C8B-B14F-4D97-AF65-F5344CB8AC3E}">
        <p14:creationId xmlns:p14="http://schemas.microsoft.com/office/powerpoint/2010/main" val="335844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endParaRPr lang="en-US"/>
          </a:p>
          <a:p>
            <a:pPr marL="228600" indent="-228600">
              <a:buAutoNum type="arabicPeriod"/>
            </a:pPr>
            <a:r>
              <a:rPr lang="en-US"/>
              <a:t>Promote a supportive climate</a:t>
            </a:r>
          </a:p>
          <a:p>
            <a:pPr marL="228600" indent="-228600">
              <a:buAutoNum type="arabicPeriod"/>
            </a:pPr>
            <a:r>
              <a:rPr lang="en-US"/>
              <a:t>Encourage a growth mindset</a:t>
            </a:r>
          </a:p>
          <a:p>
            <a:pPr marL="228600" indent="-228600">
              <a:buAutoNum type="arabicPeriod"/>
            </a:pPr>
            <a:r>
              <a:rPr lang="en-US"/>
              <a:t>Create conditions to encourage participants to engage in authentic conversations about needs, values, goals, and current issues so they feel seen, heard, and valued.</a:t>
            </a:r>
          </a:p>
          <a:p>
            <a:pPr marL="228600" indent="-228600">
              <a:buAutoNum type="arabicPeriod"/>
            </a:pPr>
            <a:r>
              <a:rPr lang="en-US"/>
              <a:t>Improve the climate of belonging, self-worth, and justice amongst students, families, staff when you give an opportunity to ACKNOWLEDGE the issues and then take a next step to work on their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p>
          <a:p>
            <a:pPr marL="228600" indent="-228600">
              <a:buAutoNum type="arabicPeriod"/>
            </a:pPr>
            <a:r>
              <a:rPr lang="en-US"/>
              <a:t>Promote connectedness within a group.</a:t>
            </a:r>
          </a:p>
          <a:p>
            <a:endParaRPr lang="en-US"/>
          </a:p>
          <a:p>
            <a:r>
              <a:rPr lang="en-US"/>
              <a:t>*It is a good example of a </a:t>
            </a:r>
            <a:r>
              <a:rPr lang="en-US" b="1"/>
              <a:t>“low vulnerability” </a:t>
            </a:r>
            <a:r>
              <a:rPr lang="en-US"/>
              <a:t>activity.  Each person decides for themselves what level of personal experience they wish to share.</a:t>
            </a:r>
          </a:p>
          <a:p>
            <a:r>
              <a:rPr lang="en-US"/>
              <a:t>*To raise the vulnerability (for admin and/or teachers), you can write on sticky notes and place them on 10 different posters. Conduct a Gallery Walk and every person place a check mark next to the ones that resonate with them. This is a great way to measure values, concerns, issues, etc. </a:t>
            </a:r>
          </a:p>
          <a:p>
            <a:endParaRPr lang="en-US"/>
          </a:p>
          <a:p>
            <a:r>
              <a:rPr lang="en-US"/>
              <a:t>There are 10 sentence stems in all.  5 slides included. Depending upon your time frame, use 1 set per meeting or choose them all. </a:t>
            </a:r>
            <a:r>
              <a:rPr lang="en-US" b="1"/>
              <a:t>They may ALSO be used as great reflective closers.</a:t>
            </a:r>
            <a:r>
              <a:rPr lang="en-US"/>
              <a:t> Perhaps the stems would have changed during the meeting, etc. You have a lot of flexibility to adapt them.</a:t>
            </a:r>
          </a:p>
        </p:txBody>
      </p:sp>
      <p:sp>
        <p:nvSpPr>
          <p:cNvPr id="4" name="Slide Number Placeholder 3"/>
          <p:cNvSpPr>
            <a:spLocks noGrp="1"/>
          </p:cNvSpPr>
          <p:nvPr>
            <p:ph type="sldNum" sz="quarter" idx="5"/>
          </p:nvPr>
        </p:nvSpPr>
        <p:spPr/>
        <p:txBody>
          <a:bodyPr/>
          <a:lstStyle/>
          <a:p>
            <a:fld id="{46E1B10A-AC84-4A28-B076-BA3AAF4E4898}" type="slidenum">
              <a:rPr lang="en-US" smtClean="0"/>
              <a:t>6</a:t>
            </a:fld>
            <a:endParaRPr lang="en-US"/>
          </a:p>
        </p:txBody>
      </p:sp>
    </p:spTree>
    <p:extLst>
      <p:ext uri="{BB962C8B-B14F-4D97-AF65-F5344CB8AC3E}">
        <p14:creationId xmlns:p14="http://schemas.microsoft.com/office/powerpoint/2010/main" val="123581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endParaRPr lang="en-US"/>
          </a:p>
          <a:p>
            <a:pPr marL="228600" indent="-228600">
              <a:buAutoNum type="arabicPeriod"/>
            </a:pPr>
            <a:r>
              <a:rPr lang="en-US"/>
              <a:t>Promote a supportive climate</a:t>
            </a:r>
          </a:p>
          <a:p>
            <a:pPr marL="228600" indent="-228600">
              <a:buAutoNum type="arabicPeriod"/>
            </a:pPr>
            <a:r>
              <a:rPr lang="en-US"/>
              <a:t>Encourage a growth mindset</a:t>
            </a:r>
          </a:p>
          <a:p>
            <a:pPr marL="228600" indent="-228600">
              <a:buAutoNum type="arabicPeriod"/>
            </a:pPr>
            <a:r>
              <a:rPr lang="en-US"/>
              <a:t>Create conditions to encourage participants to engage in authentic conversations about needs, values, goals, and current issues so they feel seen, heard, and valued.</a:t>
            </a:r>
          </a:p>
          <a:p>
            <a:pPr marL="228600" indent="-228600">
              <a:buAutoNum type="arabicPeriod"/>
            </a:pPr>
            <a:r>
              <a:rPr lang="en-US"/>
              <a:t>Improve the climate of belonging, self-worth, and justice amongst students, families, staff when you give an opportunity to ACKNOWLEDGE the issues and then take a next step to work on their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p>
          <a:p>
            <a:pPr marL="228600" indent="-228600">
              <a:buAutoNum type="arabicPeriod"/>
            </a:pPr>
            <a:r>
              <a:rPr lang="en-US"/>
              <a:t>Promote connectedness within a group.</a:t>
            </a:r>
          </a:p>
          <a:p>
            <a:endParaRPr lang="en-US"/>
          </a:p>
          <a:p>
            <a:r>
              <a:rPr lang="en-US"/>
              <a:t>*It is a good example of a </a:t>
            </a:r>
            <a:r>
              <a:rPr lang="en-US" b="1"/>
              <a:t>“low vulnerability” </a:t>
            </a:r>
            <a:r>
              <a:rPr lang="en-US"/>
              <a:t>activity.  Each person decides for themselves what level of personal experience they wish to share.</a:t>
            </a:r>
          </a:p>
          <a:p>
            <a:r>
              <a:rPr lang="en-US"/>
              <a:t>*To raise the vulnerability (for admin and/or teachers), you can write on sticky notes and place them on 10 different posters. Conduct a Gallery Walk and every person place a check mark next to the ones that resonate with them. This is a great way to measure values, concerns, issues, etc. </a:t>
            </a:r>
          </a:p>
          <a:p>
            <a:endParaRPr lang="en-US"/>
          </a:p>
          <a:p>
            <a:r>
              <a:rPr lang="en-US"/>
              <a:t>There are 10 sentence stems in all.  5 slides included. Depending upon your time frame, use 1 set per meeting or choose them all. </a:t>
            </a:r>
            <a:r>
              <a:rPr lang="en-US" b="1"/>
              <a:t>They may ALSO be used as great reflective closers.</a:t>
            </a:r>
            <a:r>
              <a:rPr lang="en-US"/>
              <a:t> Perhaps the stems would have changed during the meeting, etc. You have a lot of flexibility to adapt them.</a:t>
            </a:r>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7</a:t>
            </a:fld>
            <a:endParaRPr lang="en-US"/>
          </a:p>
        </p:txBody>
      </p:sp>
    </p:spTree>
    <p:extLst>
      <p:ext uri="{BB962C8B-B14F-4D97-AF65-F5344CB8AC3E}">
        <p14:creationId xmlns:p14="http://schemas.microsoft.com/office/powerpoint/2010/main" val="129833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Slide 1 of 2</a:t>
            </a:r>
            <a:endParaRPr lang="en-US" b="1"/>
          </a:p>
          <a:p>
            <a:r>
              <a:rPr lang="en-US" b="1"/>
              <a:t>Purpose:</a:t>
            </a:r>
            <a:endParaRPr lang="en-US">
              <a:cs typeface="Calibri"/>
            </a:endParaRPr>
          </a:p>
          <a:p>
            <a:pPr marL="228600" indent="-228600">
              <a:buAutoNum type="arabicPeriod"/>
            </a:pPr>
            <a:r>
              <a:rPr lang="en-US"/>
              <a:t>Promote a supportive climate</a:t>
            </a:r>
            <a:endParaRPr lang="en-US">
              <a:cs typeface="Calibri"/>
            </a:endParaRPr>
          </a:p>
          <a:p>
            <a:pPr marL="228600" indent="-228600">
              <a:buAutoNum type="arabicPeriod"/>
            </a:pPr>
            <a:r>
              <a:rPr lang="en-US"/>
              <a:t>Create conditions to encourage participants to engage in authentic conversations about needs, values, goals, and current issue so they feel seen, heard, and valued.</a:t>
            </a:r>
            <a:endParaRPr lang="en-US">
              <a:cs typeface="Calibri"/>
            </a:endParaRPr>
          </a:p>
          <a:p>
            <a:pPr marL="228600" indent="-228600">
              <a:buAutoNum type="arabicPeriod"/>
            </a:pPr>
            <a:r>
              <a:rPr lang="en-US"/>
              <a:t>Improve the climate of belonging, self-worth, and justice amongst students, families, staff when you give an opportunity to ACKNOWLEDGE the issues and then take a next step to work on their concerns. (</a:t>
            </a:r>
            <a:r>
              <a:rPr lang="en-US" b="1"/>
              <a:t>Response to Recovery 5.1)</a:t>
            </a:r>
            <a:endParaRPr lang="en-US"/>
          </a:p>
          <a:p>
            <a:pPr marL="228600" indent="-228600">
              <a:buAutoNum type="arabicPeriod"/>
            </a:pPr>
            <a:r>
              <a:rPr lang="en-US"/>
              <a:t>Offer a simple way to transition a group into a learning space while honoring a diversity of experiences and voices.</a:t>
            </a:r>
            <a:endParaRPr lang="en-US">
              <a:cs typeface="Calibri"/>
            </a:endParaRPr>
          </a:p>
          <a:p>
            <a:pPr marL="228600" indent="-228600">
              <a:buAutoNum type="arabicPeriod"/>
            </a:pPr>
            <a:r>
              <a:rPr lang="en-US"/>
              <a:t>Promote connectedness within a group.</a:t>
            </a:r>
          </a:p>
          <a:p>
            <a:endParaRPr lang="en-US" i="1">
              <a:cs typeface="Calibri"/>
            </a:endParaRPr>
          </a:p>
          <a:p>
            <a:r>
              <a:rPr lang="en-US" b="1"/>
              <a:t>Let's Consider the Relationship between Names and Identity</a:t>
            </a:r>
            <a:endParaRPr lang="en-US"/>
          </a:p>
          <a:p>
            <a:r>
              <a:rPr lang="en-US"/>
              <a:t>If each individual in the United States contributes to the nation’s collective identity, then it makes sense to start a course exploring United States history, for example, by thinking about the individuals who comprise the nation.</a:t>
            </a:r>
            <a:endParaRPr lang="en-US">
              <a:cs typeface="Calibri"/>
            </a:endParaRPr>
          </a:p>
          <a:p>
            <a:r>
              <a:rPr lang="en-US"/>
              <a:t>According to American author Ralph Ellison, “It is through our names that we first place ourselves in the world. Our names, being the gift of others, must be made our own.”</a:t>
            </a:r>
            <a:endParaRPr lang="en-US">
              <a:cs typeface="Calibri"/>
            </a:endParaRPr>
          </a:p>
          <a:p>
            <a:r>
              <a:rPr lang="en-US"/>
              <a:t>Indeed, when we meet someone new, our name is usually the first piece of information about ourselves that we share. It is often one of the first markers of our identity that others learn.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8</a:t>
            </a:fld>
            <a:endParaRPr lang="en-US"/>
          </a:p>
        </p:txBody>
      </p:sp>
    </p:spTree>
    <p:extLst>
      <p:ext uri="{BB962C8B-B14F-4D97-AF65-F5344CB8AC3E}">
        <p14:creationId xmlns:p14="http://schemas.microsoft.com/office/powerpoint/2010/main" val="12355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Slide 2/2</a:t>
            </a:r>
            <a:endParaRPr lang="en-US" b="1"/>
          </a:p>
          <a:p>
            <a:r>
              <a:rPr lang="en-US"/>
              <a:t>As we explore the broader identity our name represents I'd like you to reflect on how well you think your own name reflects who you are. On a piece of paper,  I'd like you to write your FULL name. How did you get your name? If you know, tell what your name means. Describe a special significance it has to you. What other nicknames do people call you? What comes to mind when you think about your name? How does your name reflect the cultural and historical context in which you were born? (Give 2 minutes to reflect)</a:t>
            </a:r>
            <a:endParaRPr lang="en-US">
              <a:cs typeface="Calibri"/>
            </a:endParaRPr>
          </a:p>
          <a:p>
            <a:endParaRPr lang="en-US"/>
          </a:p>
          <a:p>
            <a:r>
              <a:rPr lang="en-US"/>
              <a:t>Play some Alex de Grassi music in the background. :-)</a:t>
            </a:r>
            <a:endParaRPr lang="en-US">
              <a:cs typeface="Calibri" panose="020F0502020204030204"/>
            </a:endParaRPr>
          </a:p>
          <a:p>
            <a:endParaRPr lang="en-US"/>
          </a:p>
          <a:p>
            <a:r>
              <a:rPr lang="en-US"/>
              <a:t>When time is up, facilitator share the story about your name to model...</a:t>
            </a:r>
            <a:endParaRPr lang="en-US">
              <a:cs typeface="Calibri" panose="020F0502020204030204"/>
            </a:endParaRPr>
          </a:p>
          <a:p>
            <a:endParaRPr lang="en-US">
              <a:cs typeface="Calibri" panose="020F0502020204030204"/>
            </a:endParaRPr>
          </a:p>
          <a:p>
            <a:r>
              <a:rPr lang="en-US"/>
              <a:t>▶Your full name</a:t>
            </a:r>
          </a:p>
          <a:p>
            <a:r>
              <a:rPr lang="en-US"/>
              <a:t>▶What is significant about your name? What does it mean? How did you get your name?</a:t>
            </a:r>
          </a:p>
          <a:p>
            <a:r>
              <a:rPr lang="en-US"/>
              <a:t>▶By what other names are you known?</a:t>
            </a:r>
          </a:p>
          <a:p>
            <a:r>
              <a:rPr lang="en-US"/>
              <a:t>▶We're going to head into groups of _____. We will paste </a:t>
            </a:r>
            <a:r>
              <a:rPr lang="en-US" i="1"/>
              <a:t>additional </a:t>
            </a:r>
            <a:r>
              <a:rPr lang="en-US"/>
              <a:t>sentence stems for you to explore together. Share/discuss stories about your name--you get to choose what you want to share with your group. Thank you for practicing equity of voice and we'll see you back in 8 minutes.</a:t>
            </a:r>
            <a:endParaRPr lang="en-US">
              <a:cs typeface="Calibri"/>
            </a:endParaRPr>
          </a:p>
          <a:p>
            <a:endParaRPr lang="en-US">
              <a:cs typeface="Calibri"/>
            </a:endParaRPr>
          </a:p>
          <a:p>
            <a:r>
              <a:rPr lang="en-US" b="1">
                <a:cs typeface="Calibri"/>
              </a:rPr>
              <a:t>As an extension, </a:t>
            </a:r>
            <a:r>
              <a:rPr lang="en-US" b="1"/>
              <a:t>explore the broader identity your name represents by discussing how well you think your own name reflects who you are:</a:t>
            </a:r>
            <a:endParaRPr lang="en-US">
              <a:cs typeface="Calibri"/>
            </a:endParaRPr>
          </a:p>
          <a:p>
            <a:r>
              <a:rPr lang="en-US"/>
              <a:t>•I was given my name because . . .</a:t>
            </a:r>
            <a:endParaRPr lang="en-US">
              <a:cs typeface="Calibri"/>
            </a:endParaRPr>
          </a:p>
          <a:p>
            <a:r>
              <a:rPr lang="en-US"/>
              <a:t>•I like/dislike my name because . . .</a:t>
            </a:r>
            <a:endParaRPr lang="en-US">
              <a:cs typeface="Calibri"/>
            </a:endParaRPr>
          </a:p>
          <a:p>
            <a:r>
              <a:rPr lang="en-US"/>
              <a:t>•My name is/isn’t a good fit for my personality because . . .</a:t>
            </a:r>
            <a:endParaRPr lang="en-US">
              <a:cs typeface="Calibri"/>
            </a:endParaRPr>
          </a:p>
          <a:p>
            <a:r>
              <a:rPr lang="en-US"/>
              <a:t>•Describe a time when someone made an assumption about you because of your name.</a:t>
            </a:r>
            <a:endParaRPr lang="en-US">
              <a:cs typeface="Calibri"/>
            </a:endParaRPr>
          </a:p>
          <a:p>
            <a:r>
              <a:rPr lang="en-US"/>
              <a:t>•Describe a time when your name affected your behavior.</a:t>
            </a:r>
            <a:endParaRPr lang="en-US">
              <a:cs typeface="Calibri"/>
            </a:endParaRPr>
          </a:p>
          <a:p>
            <a:r>
              <a:rPr lang="en-US"/>
              <a:t>•Bonus Question: How does your name reflect the cultural/historical context into which you were born?</a:t>
            </a:r>
            <a:endParaRPr lang="en-US">
              <a:cs typeface="Calibri"/>
            </a:endParaRPr>
          </a:p>
          <a:p>
            <a:r>
              <a:rPr lang="en-US"/>
              <a:t> Keep discussing until I give you a cue.</a:t>
            </a:r>
            <a:endParaRPr lang="en-US">
              <a:cs typeface="Calibri"/>
            </a:endParaRPr>
          </a:p>
          <a:p>
            <a:endParaRPr lang="en-US">
              <a:cs typeface="Calibri"/>
            </a:endParaRPr>
          </a:p>
          <a:p>
            <a:r>
              <a:rPr lang="en-US"/>
              <a:t>▶Debrief:  What are the benefits of talking about names? How can this promote a supportive climate? What did you notice about the participants stories?</a:t>
            </a:r>
            <a:endParaRPr lang="en-US" err="1">
              <a:cs typeface="Calibri" panose="020F0502020204030204"/>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9</a:t>
            </a:fld>
            <a:endParaRPr lang="en-US"/>
          </a:p>
        </p:txBody>
      </p:sp>
    </p:spTree>
    <p:extLst>
      <p:ext uri="{BB962C8B-B14F-4D97-AF65-F5344CB8AC3E}">
        <p14:creationId xmlns:p14="http://schemas.microsoft.com/office/powerpoint/2010/main" val="294028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Elena Aguilar references this activity in </a:t>
            </a:r>
            <a:r>
              <a:rPr lang="en-US" i="1"/>
              <a:t>Onward: Cultivating Emotional Resilience in Educators </a:t>
            </a:r>
            <a:r>
              <a:rPr lang="en-US" i="1" err="1"/>
              <a:t>pgs</a:t>
            </a:r>
            <a:r>
              <a:rPr lang="en-US" i="1"/>
              <a:t> 174-5</a:t>
            </a:r>
            <a:endParaRPr lang="en-US"/>
          </a:p>
          <a:p>
            <a:endParaRPr lang="en-US" i="1"/>
          </a:p>
          <a:p>
            <a:r>
              <a:rPr lang="en-US" b="1"/>
              <a:t>Purpose</a:t>
            </a:r>
            <a:r>
              <a:rPr lang="en-US"/>
              <a:t>:</a:t>
            </a:r>
            <a:endParaRPr lang="en-US">
              <a:cs typeface="Calibri"/>
            </a:endParaRPr>
          </a:p>
          <a:p>
            <a:r>
              <a:rPr lang="en-US"/>
              <a:t>1. Focus on strengths, assets and bright spots.</a:t>
            </a:r>
            <a:endParaRPr lang="en-US">
              <a:cs typeface="Calibri"/>
            </a:endParaRPr>
          </a:p>
          <a:p>
            <a:r>
              <a:rPr lang="en-US"/>
              <a:t>2. Create a positive culture and climate, build relationships. </a:t>
            </a:r>
          </a:p>
          <a:p>
            <a:endParaRPr lang="en-US">
              <a:cs typeface="Calibri"/>
            </a:endParaRPr>
          </a:p>
          <a:p>
            <a:r>
              <a:rPr lang="en-US"/>
              <a:t>As an aside, one of the </a:t>
            </a:r>
            <a:r>
              <a:rPr lang="en-US" b="1"/>
              <a:t>positive side-effects</a:t>
            </a:r>
            <a:r>
              <a:rPr lang="en-US"/>
              <a:t>:  It improves behavior.  Focusing on “bright spots” has been extensively researched in psychology, organizational change management and neuroscience. Those fields all agree that focusing on the positive not only feels good but also works when you’re trying to change or you want others to change (175).</a:t>
            </a:r>
            <a:endParaRPr lang="en-US">
              <a:cs typeface="Calibri"/>
            </a:endParaRPr>
          </a:p>
          <a:p>
            <a:endParaRPr lang="en-US"/>
          </a:p>
          <a:p>
            <a:r>
              <a:rPr lang="en-US"/>
              <a:t>1.Have participants legibly write their names on paper and drop it in a basket on their way to their seats.</a:t>
            </a:r>
            <a:endParaRPr lang="en-US">
              <a:cs typeface="Calibri" panose="020F0502020204030204"/>
            </a:endParaRPr>
          </a:p>
          <a:p>
            <a:r>
              <a:rPr lang="en-US"/>
              <a:t>2.Remind the group the importance of knowing everyone’s name and how that helps create a sense of </a:t>
            </a:r>
            <a:r>
              <a:rPr lang="en-US" b="1"/>
              <a:t>belonging and connectedness </a:t>
            </a:r>
            <a:r>
              <a:rPr lang="en-US"/>
              <a:t>in our learning community. Prep them for a quick review in a brief community building circle. Each person states their name and ___________________. (Think of another LOW-RISK item for them to share…what weather pattern represents how they feel right now…their favorite meal, etc.</a:t>
            </a:r>
            <a:endParaRPr lang="en-US">
              <a:cs typeface="Calibri"/>
            </a:endParaRPr>
          </a:p>
          <a:p>
            <a:r>
              <a:rPr lang="en-US"/>
              <a:t>3. “Now that we’ve reviewed names, each of you will pull a name out of the basket.  Here are the rules: 1. Keep it TOTALLY secret – don’t tell anyone who you drew! 2. Observe this person all class period and find </a:t>
            </a:r>
            <a:r>
              <a:rPr lang="en-US" i="1"/>
              <a:t>behaviors</a:t>
            </a:r>
            <a:r>
              <a:rPr lang="en-US"/>
              <a:t> to appreciate. (all day if you are in ES). You may need to review what positive behaviors look like with your group. </a:t>
            </a:r>
            <a:endParaRPr lang="en-US">
              <a:cs typeface="Calibri"/>
            </a:endParaRPr>
          </a:p>
          <a:p>
            <a:r>
              <a:rPr lang="en-US"/>
              <a:t>4. At the end of the period, day, week, etc., get into a community circle. Reveal who you’ve been watching and share your appreciations about their behaviors.</a:t>
            </a:r>
            <a:endParaRPr lang="en-US">
              <a:cs typeface="Calibri"/>
            </a:endParaRPr>
          </a:p>
          <a:p>
            <a:r>
              <a:rPr lang="en-US"/>
              <a:t>5. Debrief: What did you observe after participants offered and received appreciations? How did this make you feel? What are the benefits of sharing the bright spots?</a:t>
            </a:r>
            <a:endParaRPr lang="en-US">
              <a:cs typeface="Calibri"/>
            </a:endParaRPr>
          </a:p>
          <a:p>
            <a:endParaRPr lang="en-US"/>
          </a:p>
          <a:p>
            <a:r>
              <a:rPr lang="en-US"/>
              <a:t>Perhaps you can make a point to do this once a week. Imagine if adults did this in PLCs or for non-evaluative walkthroughs.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6E1B10A-AC84-4A28-B076-BA3AAF4E4898}" type="slidenum">
              <a:rPr lang="en-US" smtClean="0"/>
              <a:t>10</a:t>
            </a:fld>
            <a:endParaRPr lang="en-US"/>
          </a:p>
        </p:txBody>
      </p:sp>
    </p:spTree>
    <p:extLst>
      <p:ext uri="{BB962C8B-B14F-4D97-AF65-F5344CB8AC3E}">
        <p14:creationId xmlns:p14="http://schemas.microsoft.com/office/powerpoint/2010/main" val="390081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679564" y="0"/>
            <a:ext cx="7865920" cy="987137"/>
          </a:xfrm>
          <a:prstGeom prst="rect">
            <a:avLst/>
          </a:prstGeom>
        </p:spPr>
        <p:txBody>
          <a:bodyPr lIns="0" tIns="0" rIns="0" bIns="0" anchor="b" anchorCtr="0"/>
          <a:lstStyle>
            <a:lvl1pPr marL="0" indent="0">
              <a:buNone/>
              <a:defRPr sz="3200" b="1" i="0" baseline="0">
                <a:solidFill>
                  <a:srgbClr val="0090D6"/>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0" y="1318925"/>
            <a:ext cx="7875733" cy="4510376"/>
          </a:xfrm>
          <a:prstGeom prst="rect">
            <a:avLst/>
          </a:prstGeom>
        </p:spPr>
        <p:txBody>
          <a:bodyPr/>
          <a:lstStyle>
            <a:lvl1pPr marL="401638" indent="-392113">
              <a:lnSpc>
                <a:spcPct val="90000"/>
              </a:lnSpc>
              <a:spcBef>
                <a:spcPts val="1200"/>
              </a:spcBef>
              <a:spcAft>
                <a:spcPts val="700"/>
              </a:spcAft>
              <a:buClr>
                <a:srgbClr val="0090D6"/>
              </a:buClr>
              <a:buSzPct val="80000"/>
              <a:buFont typeface="LucidaGrande" charset="0"/>
              <a:buChar char="▶"/>
              <a:tabLst/>
              <a:defRPr sz="2600" b="0" i="0">
                <a:solidFill>
                  <a:srgbClr val="015382"/>
                </a:solidFill>
                <a:latin typeface="Calibri" charset="0"/>
                <a:ea typeface="Calibri" charset="0"/>
                <a:cs typeface="Calibri" charset="0"/>
              </a:defRPr>
            </a:lvl1pPr>
            <a:lvl2pPr marL="350838" indent="-341313">
              <a:buFont typeface="Arial" charset="0"/>
              <a:buChar char="•"/>
              <a:tabLst/>
              <a:defRPr>
                <a:solidFill>
                  <a:srgbClr val="015382"/>
                </a:solidFill>
              </a:defRPr>
            </a:lvl2pPr>
            <a:lvl3pPr marL="742950" indent="-341313">
              <a:buClr>
                <a:srgbClr val="4DAFE2"/>
              </a:buClr>
              <a:buSzPct val="107000"/>
              <a:buFont typeface="Courier New" charset="0"/>
              <a:buChar char="o"/>
              <a:tabLst/>
              <a:defRPr sz="2400" b="0" i="0">
                <a:solidFill>
                  <a:srgbClr val="015382"/>
                </a:solidFill>
                <a:latin typeface="Calibri" charset="0"/>
                <a:ea typeface="Calibri" charset="0"/>
                <a:cs typeface="Calibri" charset="0"/>
              </a:defRPr>
            </a:lvl3pPr>
            <a:lvl4pPr marL="1093788" indent="-350838">
              <a:lnSpc>
                <a:spcPct val="80000"/>
              </a:lnSpc>
              <a:spcBef>
                <a:spcPts val="800"/>
              </a:spcBef>
              <a:buClr>
                <a:srgbClr val="0090D6"/>
              </a:buClr>
              <a:buSzPct val="106000"/>
              <a:buFont typeface="HiraMinProN-W3" charset="-128"/>
              <a:buChar char="⦿"/>
              <a:tabLst/>
              <a:defRPr sz="20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6757512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628650" y="2011680"/>
            <a:ext cx="370332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4814316" y="2011680"/>
            <a:ext cx="370332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039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629841" y="365126"/>
            <a:ext cx="7886700" cy="1325563"/>
          </a:xfr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629841" y="2011680"/>
            <a:ext cx="3703320" cy="950976"/>
          </a:xfrm>
        </p:spPr>
        <p:txBody>
          <a:bodyPr anchor="b">
            <a:normAutofit/>
          </a:bodyPr>
          <a:lstStyle>
            <a:lvl1pPr marL="0" indent="0">
              <a:buNone/>
              <a:defRPr sz="21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629841" y="3127248"/>
            <a:ext cx="370332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14316" y="2011680"/>
            <a:ext cx="3703320" cy="950976"/>
          </a:xfrm>
        </p:spPr>
        <p:txBody>
          <a:bodyPr anchor="b">
            <a:normAutofit/>
          </a:bodyPr>
          <a:lstStyle>
            <a:lvl1pPr marL="0" indent="0">
              <a:buNone/>
              <a:defRPr sz="21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14316" y="3127248"/>
            <a:ext cx="370332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1773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477229" y="181596"/>
            <a:ext cx="618954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132838" y="1572768"/>
            <a:ext cx="4876038" cy="4096512"/>
          </a:xfrm>
        </p:spPr>
        <p:txBody>
          <a:bodyPr>
            <a:normAutofit/>
          </a:bodyPr>
          <a:lstStyle>
            <a:lvl1pPr algn="ctr">
              <a:defRPr sz="3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24100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2813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14086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3545046" y="0"/>
            <a:ext cx="5604286"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629841" y="640080"/>
            <a:ext cx="2914650" cy="295351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5294376" y="640080"/>
            <a:ext cx="3367278" cy="5596128"/>
          </a:xfr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629841" y="3776472"/>
            <a:ext cx="2914650" cy="246888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2651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513724" y="1332237"/>
            <a:ext cx="3947799"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049274" y="2523744"/>
            <a:ext cx="2873502" cy="1453896"/>
          </a:xfrm>
        </p:spPr>
        <p:txBody>
          <a:bodyPr anchor="b"/>
          <a:lstStyle>
            <a:lvl1pPr algn="ct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5033772" y="640079"/>
            <a:ext cx="3627882" cy="556869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241298" y="4087368"/>
            <a:ext cx="2489454" cy="649224"/>
          </a:xfrm>
        </p:spPr>
        <p:txBody>
          <a:bodyPr>
            <a:noAutofit/>
          </a:bodyPr>
          <a:lstStyle>
            <a:lvl1pPr marL="0" indent="0" algn="ctr">
              <a:buNone/>
              <a:defRPr sz="1500" cap="all" baseline="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09290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22528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9175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GREEN HEADER">
    <p:spTree>
      <p:nvGrpSpPr>
        <p:cNvPr id="1" name=""/>
        <p:cNvGrpSpPr/>
        <p:nvPr/>
      </p:nvGrpSpPr>
      <p:grpSpPr>
        <a:xfrm>
          <a:off x="0" y="0"/>
          <a:ext cx="0" cy="0"/>
          <a:chOff x="0" y="0"/>
          <a:chExt cx="0" cy="0"/>
        </a:xfrm>
      </p:grpSpPr>
      <p:sp>
        <p:nvSpPr>
          <p:cNvPr id="2" name="Rectangle 1"/>
          <p:cNvSpPr/>
          <p:nvPr userDrawn="1"/>
        </p:nvSpPr>
        <p:spPr>
          <a:xfrm>
            <a:off x="0" y="2"/>
            <a:ext cx="9144000" cy="1039091"/>
          </a:xfrm>
          <a:prstGeom prst="rect">
            <a:avLst/>
          </a:prstGeom>
          <a:solidFill>
            <a:srgbClr val="009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8"/>
          <p:cNvSpPr>
            <a:spLocks noGrp="1"/>
          </p:cNvSpPr>
          <p:nvPr>
            <p:ph type="body" sz="quarter" idx="13" hasCustomPrompt="1"/>
          </p:nvPr>
        </p:nvSpPr>
        <p:spPr>
          <a:xfrm>
            <a:off x="679565" y="2"/>
            <a:ext cx="7865920" cy="987137"/>
          </a:xfrm>
          <a:prstGeom prst="rect">
            <a:avLst/>
          </a:prstGeom>
        </p:spPr>
        <p:txBody>
          <a:bodyPr lIns="0" tIns="0" rIns="0" bIns="0" anchor="b" anchorCtr="0"/>
          <a:lstStyle>
            <a:lvl1pPr marL="0" indent="0">
              <a:buNone/>
              <a:defRPr sz="2400" b="1" i="0" baseline="0">
                <a:solidFill>
                  <a:schemeClr val="bg1"/>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1" y="1318925"/>
            <a:ext cx="7875733" cy="4510376"/>
          </a:xfrm>
          <a:prstGeom prst="rect">
            <a:avLst/>
          </a:prstGeom>
        </p:spPr>
        <p:txBody>
          <a:bodyPr/>
          <a:lstStyle>
            <a:lvl1pPr marL="301229" indent="-294085">
              <a:lnSpc>
                <a:spcPct val="90000"/>
              </a:lnSpc>
              <a:spcBef>
                <a:spcPts val="900"/>
              </a:spcBef>
              <a:spcAft>
                <a:spcPts val="525"/>
              </a:spcAft>
              <a:buClr>
                <a:srgbClr val="0090D6"/>
              </a:buClr>
              <a:buSzPct val="80000"/>
              <a:buFont typeface="LucidaGrande" charset="0"/>
              <a:buChar char="▶"/>
              <a:tabLst/>
              <a:defRPr sz="2000" b="0" i="0">
                <a:solidFill>
                  <a:srgbClr val="015382"/>
                </a:solidFill>
                <a:latin typeface="Calibri" charset="0"/>
                <a:ea typeface="Calibri" charset="0"/>
                <a:cs typeface="Calibri" charset="0"/>
              </a:defRPr>
            </a:lvl1pPr>
            <a:lvl2pPr marL="263129" indent="-255985">
              <a:buFont typeface="Arial" charset="0"/>
              <a:buChar char="•"/>
              <a:tabLst/>
              <a:defRPr>
                <a:solidFill>
                  <a:srgbClr val="015382"/>
                </a:solidFill>
              </a:defRPr>
            </a:lvl2pPr>
            <a:lvl3pPr marL="557213" indent="-255985">
              <a:buClr>
                <a:srgbClr val="0090D6"/>
              </a:buClr>
              <a:buSzPct val="113000"/>
              <a:buFont typeface="LucidaGrande" charset="0"/>
              <a:buChar char="●"/>
              <a:tabLst/>
              <a:defRPr sz="1800" b="0" i="0">
                <a:solidFill>
                  <a:srgbClr val="015382"/>
                </a:solidFill>
                <a:latin typeface="Calibri" charset="0"/>
                <a:ea typeface="Calibri" charset="0"/>
                <a:cs typeface="Calibri" charset="0"/>
              </a:defRPr>
            </a:lvl3pPr>
            <a:lvl4pPr marL="820341" indent="-263129">
              <a:lnSpc>
                <a:spcPct val="80000"/>
              </a:lnSpc>
              <a:spcBef>
                <a:spcPts val="600"/>
              </a:spcBef>
              <a:buClr>
                <a:srgbClr val="BAD262"/>
              </a:buClr>
              <a:buSzPct val="106000"/>
              <a:buFont typeface="HiraMinProN-W3" charset="-128"/>
              <a:buChar char="⦿"/>
              <a:tabLst/>
              <a:defRPr sz="15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34729386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GREEN HEADER">
    <p:spTree>
      <p:nvGrpSpPr>
        <p:cNvPr id="1" name=""/>
        <p:cNvGrpSpPr/>
        <p:nvPr/>
      </p:nvGrpSpPr>
      <p:grpSpPr>
        <a:xfrm>
          <a:off x="0" y="0"/>
          <a:ext cx="0" cy="0"/>
          <a:chOff x="0" y="0"/>
          <a:chExt cx="0" cy="0"/>
        </a:xfrm>
      </p:grpSpPr>
      <p:sp>
        <p:nvSpPr>
          <p:cNvPr id="2" name="Rectangle 1"/>
          <p:cNvSpPr/>
          <p:nvPr userDrawn="1"/>
        </p:nvSpPr>
        <p:spPr>
          <a:xfrm>
            <a:off x="0" y="0"/>
            <a:ext cx="9144000" cy="1039091"/>
          </a:xfrm>
          <a:prstGeom prst="rect">
            <a:avLst/>
          </a:prstGeom>
          <a:solidFill>
            <a:srgbClr val="BAD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3" hasCustomPrompt="1"/>
          </p:nvPr>
        </p:nvSpPr>
        <p:spPr>
          <a:xfrm>
            <a:off x="679564" y="0"/>
            <a:ext cx="7865920" cy="987137"/>
          </a:xfrm>
          <a:prstGeom prst="rect">
            <a:avLst/>
          </a:prstGeom>
        </p:spPr>
        <p:txBody>
          <a:bodyPr lIns="0" tIns="0" rIns="0" bIns="0" anchor="b" anchorCtr="0"/>
          <a:lstStyle>
            <a:lvl1pPr marL="0" indent="0">
              <a:buNone/>
              <a:defRPr sz="3200" b="1" i="0" baseline="0">
                <a:solidFill>
                  <a:schemeClr val="bg1"/>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0" y="1318925"/>
            <a:ext cx="7875733" cy="4510376"/>
          </a:xfrm>
          <a:prstGeom prst="rect">
            <a:avLst/>
          </a:prstGeom>
        </p:spPr>
        <p:txBody>
          <a:bodyPr/>
          <a:lstStyle>
            <a:lvl1pPr marL="401638" indent="-392113">
              <a:lnSpc>
                <a:spcPct val="90000"/>
              </a:lnSpc>
              <a:spcBef>
                <a:spcPts val="1200"/>
              </a:spcBef>
              <a:spcAft>
                <a:spcPts val="700"/>
              </a:spcAft>
              <a:buClr>
                <a:srgbClr val="BAD262"/>
              </a:buClr>
              <a:buSzPct val="80000"/>
              <a:buFont typeface="LucidaGrande" charset="0"/>
              <a:buChar char="▶"/>
              <a:tabLst/>
              <a:defRPr sz="2600" b="0" i="0">
                <a:solidFill>
                  <a:srgbClr val="015382"/>
                </a:solidFill>
                <a:latin typeface="Calibri" charset="0"/>
                <a:ea typeface="Calibri" charset="0"/>
                <a:cs typeface="Calibri" charset="0"/>
              </a:defRPr>
            </a:lvl1pPr>
            <a:lvl2pPr marL="350838" indent="-341313">
              <a:buFont typeface="Arial" charset="0"/>
              <a:buChar char="•"/>
              <a:tabLst/>
              <a:defRPr>
                <a:solidFill>
                  <a:srgbClr val="015382"/>
                </a:solidFill>
              </a:defRPr>
            </a:lvl2pPr>
            <a:lvl3pPr marL="742950" indent="-341313">
              <a:buClr>
                <a:srgbClr val="4DAFE2"/>
              </a:buClr>
              <a:buSzPct val="107000"/>
              <a:buFont typeface="Courier New" charset="0"/>
              <a:buChar char="o"/>
              <a:tabLst/>
              <a:defRPr sz="2400" b="0" i="0">
                <a:solidFill>
                  <a:srgbClr val="015382"/>
                </a:solidFill>
                <a:latin typeface="Calibri" charset="0"/>
                <a:ea typeface="Calibri" charset="0"/>
                <a:cs typeface="Calibri" charset="0"/>
              </a:defRPr>
            </a:lvl3pPr>
            <a:lvl4pPr marL="1093788" indent="-350838">
              <a:lnSpc>
                <a:spcPct val="80000"/>
              </a:lnSpc>
              <a:spcBef>
                <a:spcPts val="800"/>
              </a:spcBef>
              <a:buClr>
                <a:srgbClr val="0090D6"/>
              </a:buClr>
              <a:buSzPct val="106000"/>
              <a:buFont typeface="HiraMinProN-W3" charset="-128"/>
              <a:buChar char="⦿"/>
              <a:tabLst/>
              <a:defRPr sz="20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1169454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GREEN HEADER">
    <p:spTree>
      <p:nvGrpSpPr>
        <p:cNvPr id="1" name=""/>
        <p:cNvGrpSpPr/>
        <p:nvPr/>
      </p:nvGrpSpPr>
      <p:grpSpPr>
        <a:xfrm>
          <a:off x="0" y="0"/>
          <a:ext cx="0" cy="0"/>
          <a:chOff x="0" y="0"/>
          <a:chExt cx="0" cy="0"/>
        </a:xfrm>
      </p:grpSpPr>
      <p:sp>
        <p:nvSpPr>
          <p:cNvPr id="2" name="Rectangle 1"/>
          <p:cNvSpPr/>
          <p:nvPr userDrawn="1"/>
        </p:nvSpPr>
        <p:spPr>
          <a:xfrm>
            <a:off x="0" y="0"/>
            <a:ext cx="9144000" cy="1039091"/>
          </a:xfrm>
          <a:prstGeom prst="rect">
            <a:avLst/>
          </a:prstGeom>
          <a:solidFill>
            <a:srgbClr val="009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3" hasCustomPrompt="1"/>
          </p:nvPr>
        </p:nvSpPr>
        <p:spPr>
          <a:xfrm>
            <a:off x="679564" y="0"/>
            <a:ext cx="7865920" cy="987137"/>
          </a:xfrm>
          <a:prstGeom prst="rect">
            <a:avLst/>
          </a:prstGeom>
        </p:spPr>
        <p:txBody>
          <a:bodyPr lIns="0" tIns="0" rIns="0" bIns="0" anchor="b" anchorCtr="0"/>
          <a:lstStyle>
            <a:lvl1pPr marL="0" indent="0">
              <a:buNone/>
              <a:defRPr sz="3200" b="1" i="0" baseline="0">
                <a:solidFill>
                  <a:schemeClr val="bg1"/>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0" y="1318925"/>
            <a:ext cx="7875733" cy="4510376"/>
          </a:xfrm>
          <a:prstGeom prst="rect">
            <a:avLst/>
          </a:prstGeom>
        </p:spPr>
        <p:txBody>
          <a:bodyPr/>
          <a:lstStyle>
            <a:lvl1pPr marL="401638" indent="-392113">
              <a:lnSpc>
                <a:spcPct val="90000"/>
              </a:lnSpc>
              <a:spcBef>
                <a:spcPts val="1200"/>
              </a:spcBef>
              <a:spcAft>
                <a:spcPts val="700"/>
              </a:spcAft>
              <a:buClr>
                <a:srgbClr val="0090D6"/>
              </a:buClr>
              <a:buSzPct val="80000"/>
              <a:buFont typeface="LucidaGrande" charset="0"/>
              <a:buChar char="▶"/>
              <a:tabLst/>
              <a:defRPr sz="2600" b="0" i="0">
                <a:solidFill>
                  <a:srgbClr val="015382"/>
                </a:solidFill>
                <a:latin typeface="Calibri" charset="0"/>
                <a:ea typeface="Calibri" charset="0"/>
                <a:cs typeface="Calibri" charset="0"/>
              </a:defRPr>
            </a:lvl1pPr>
            <a:lvl2pPr marL="350838" indent="-341313">
              <a:buFont typeface="Arial" charset="0"/>
              <a:buChar char="•"/>
              <a:tabLst/>
              <a:defRPr>
                <a:solidFill>
                  <a:srgbClr val="015382"/>
                </a:solidFill>
              </a:defRPr>
            </a:lvl2pPr>
            <a:lvl3pPr marL="742950" indent="-341313">
              <a:buClr>
                <a:srgbClr val="0090D6"/>
              </a:buClr>
              <a:buSzPct val="113000"/>
              <a:buFont typeface="LucidaGrande" charset="0"/>
              <a:buChar char="●"/>
              <a:tabLst/>
              <a:defRPr sz="2400" b="0" i="0">
                <a:solidFill>
                  <a:srgbClr val="015382"/>
                </a:solidFill>
                <a:latin typeface="Calibri" charset="0"/>
                <a:ea typeface="Calibri" charset="0"/>
                <a:cs typeface="Calibri" charset="0"/>
              </a:defRPr>
            </a:lvl3pPr>
            <a:lvl4pPr marL="1093788" indent="-350838">
              <a:lnSpc>
                <a:spcPct val="80000"/>
              </a:lnSpc>
              <a:spcBef>
                <a:spcPts val="800"/>
              </a:spcBef>
              <a:buClr>
                <a:srgbClr val="BAD262"/>
              </a:buClr>
              <a:buSzPct val="106000"/>
              <a:buFont typeface="HiraMinProN-W3" charset="-128"/>
              <a:buChar char="⦿"/>
              <a:tabLst/>
              <a:defRPr sz="20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7723731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GREEN HEADER">
    <p:spTree>
      <p:nvGrpSpPr>
        <p:cNvPr id="1" name=""/>
        <p:cNvGrpSpPr/>
        <p:nvPr/>
      </p:nvGrpSpPr>
      <p:grpSpPr>
        <a:xfrm>
          <a:off x="0" y="0"/>
          <a:ext cx="0" cy="0"/>
          <a:chOff x="0" y="0"/>
          <a:chExt cx="0" cy="0"/>
        </a:xfrm>
      </p:grpSpPr>
      <p:sp>
        <p:nvSpPr>
          <p:cNvPr id="2" name="Rectangle 1"/>
          <p:cNvSpPr/>
          <p:nvPr userDrawn="1"/>
        </p:nvSpPr>
        <p:spPr>
          <a:xfrm>
            <a:off x="0" y="0"/>
            <a:ext cx="9144000" cy="1039091"/>
          </a:xfrm>
          <a:prstGeom prst="rect">
            <a:avLst/>
          </a:prstGeom>
          <a:solidFill>
            <a:srgbClr val="F1A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3" hasCustomPrompt="1"/>
          </p:nvPr>
        </p:nvSpPr>
        <p:spPr>
          <a:xfrm>
            <a:off x="679564" y="0"/>
            <a:ext cx="7865920" cy="987137"/>
          </a:xfrm>
          <a:prstGeom prst="rect">
            <a:avLst/>
          </a:prstGeom>
        </p:spPr>
        <p:txBody>
          <a:bodyPr lIns="0" tIns="0" rIns="0" bIns="0" anchor="b" anchorCtr="0"/>
          <a:lstStyle>
            <a:lvl1pPr marL="0" indent="0">
              <a:buNone/>
              <a:defRPr sz="3200" b="1" i="0" baseline="0">
                <a:solidFill>
                  <a:schemeClr val="bg1"/>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0" y="1318925"/>
            <a:ext cx="7875733" cy="4510376"/>
          </a:xfrm>
          <a:prstGeom prst="rect">
            <a:avLst/>
          </a:prstGeom>
        </p:spPr>
        <p:txBody>
          <a:bodyPr/>
          <a:lstStyle>
            <a:lvl1pPr marL="401638" indent="-392113">
              <a:lnSpc>
                <a:spcPct val="90000"/>
              </a:lnSpc>
              <a:spcBef>
                <a:spcPts val="1200"/>
              </a:spcBef>
              <a:spcAft>
                <a:spcPts val="700"/>
              </a:spcAft>
              <a:buClr>
                <a:srgbClr val="F1AA1E"/>
              </a:buClr>
              <a:buSzPct val="80000"/>
              <a:buFont typeface="LucidaGrande" charset="0"/>
              <a:buChar char="▶"/>
              <a:tabLst/>
              <a:defRPr sz="2600" b="0" i="0">
                <a:solidFill>
                  <a:srgbClr val="015382"/>
                </a:solidFill>
                <a:latin typeface="Calibri" charset="0"/>
                <a:ea typeface="Calibri" charset="0"/>
                <a:cs typeface="Calibri" charset="0"/>
              </a:defRPr>
            </a:lvl1pPr>
            <a:lvl2pPr marL="350838" indent="-341313">
              <a:buFont typeface="Arial" charset="0"/>
              <a:buChar char="•"/>
              <a:tabLst/>
              <a:defRPr>
                <a:solidFill>
                  <a:srgbClr val="015382"/>
                </a:solidFill>
              </a:defRPr>
            </a:lvl2pPr>
            <a:lvl3pPr marL="742950" indent="-341313">
              <a:buClr>
                <a:srgbClr val="0090D6"/>
              </a:buClr>
              <a:buSzPct val="113000"/>
              <a:buFont typeface="LucidaGrande" charset="0"/>
              <a:buChar char="●"/>
              <a:tabLst/>
              <a:defRPr sz="2400" b="0" i="0">
                <a:solidFill>
                  <a:srgbClr val="015382"/>
                </a:solidFill>
                <a:latin typeface="Calibri" charset="0"/>
                <a:ea typeface="Calibri" charset="0"/>
                <a:cs typeface="Calibri" charset="0"/>
              </a:defRPr>
            </a:lvl3pPr>
            <a:lvl4pPr marL="1093788" indent="-350838">
              <a:lnSpc>
                <a:spcPct val="80000"/>
              </a:lnSpc>
              <a:spcBef>
                <a:spcPts val="800"/>
              </a:spcBef>
              <a:buClr>
                <a:srgbClr val="BAD262"/>
              </a:buClr>
              <a:buSzPct val="106000"/>
              <a:buFont typeface="HiraMinProN-W3" charset="-128"/>
              <a:buChar char="⦿"/>
              <a:tabLst/>
              <a:defRPr sz="20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810796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GREEN HEADER">
    <p:spTree>
      <p:nvGrpSpPr>
        <p:cNvPr id="1" name=""/>
        <p:cNvGrpSpPr/>
        <p:nvPr/>
      </p:nvGrpSpPr>
      <p:grpSpPr>
        <a:xfrm>
          <a:off x="0" y="0"/>
          <a:ext cx="0" cy="0"/>
          <a:chOff x="0" y="0"/>
          <a:chExt cx="0" cy="0"/>
        </a:xfrm>
      </p:grpSpPr>
      <p:sp>
        <p:nvSpPr>
          <p:cNvPr id="2" name="Rectangle 1"/>
          <p:cNvSpPr/>
          <p:nvPr userDrawn="1"/>
        </p:nvSpPr>
        <p:spPr>
          <a:xfrm>
            <a:off x="0" y="0"/>
            <a:ext cx="9144000" cy="1039091"/>
          </a:xfrm>
          <a:prstGeom prst="rect">
            <a:avLst/>
          </a:prstGeom>
          <a:solidFill>
            <a:srgbClr val="F2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3" hasCustomPrompt="1"/>
          </p:nvPr>
        </p:nvSpPr>
        <p:spPr>
          <a:xfrm>
            <a:off x="679564" y="0"/>
            <a:ext cx="7865920" cy="987137"/>
          </a:xfrm>
          <a:prstGeom prst="rect">
            <a:avLst/>
          </a:prstGeom>
        </p:spPr>
        <p:txBody>
          <a:bodyPr lIns="0" tIns="0" rIns="0" bIns="0" anchor="b" anchorCtr="0"/>
          <a:lstStyle>
            <a:lvl1pPr marL="0" indent="0">
              <a:buNone/>
              <a:defRPr sz="3200" b="1" i="0" baseline="0">
                <a:solidFill>
                  <a:schemeClr val="bg1"/>
                </a:solidFill>
                <a:latin typeface="Calibri" charset="0"/>
                <a:ea typeface="Calibri" charset="0"/>
                <a:cs typeface="Calibri" charset="0"/>
              </a:defRPr>
            </a:lvl1pPr>
          </a:lstStyle>
          <a:p>
            <a:pPr lvl="0"/>
            <a:r>
              <a:rPr lang="en-US"/>
              <a:t>Main Headline Goes Here</a:t>
            </a:r>
          </a:p>
        </p:txBody>
      </p:sp>
      <p:sp>
        <p:nvSpPr>
          <p:cNvPr id="10" name="Content Placeholder 9"/>
          <p:cNvSpPr>
            <a:spLocks noGrp="1"/>
          </p:cNvSpPr>
          <p:nvPr>
            <p:ph sz="quarter" idx="14" hasCustomPrompt="1"/>
          </p:nvPr>
        </p:nvSpPr>
        <p:spPr>
          <a:xfrm>
            <a:off x="659360" y="1318925"/>
            <a:ext cx="7875733" cy="4510376"/>
          </a:xfrm>
          <a:prstGeom prst="rect">
            <a:avLst/>
          </a:prstGeom>
        </p:spPr>
        <p:txBody>
          <a:bodyPr/>
          <a:lstStyle>
            <a:lvl1pPr marL="401638" indent="-392113">
              <a:lnSpc>
                <a:spcPct val="90000"/>
              </a:lnSpc>
              <a:spcBef>
                <a:spcPts val="1200"/>
              </a:spcBef>
              <a:spcAft>
                <a:spcPts val="700"/>
              </a:spcAft>
              <a:buClr>
                <a:srgbClr val="F2768C"/>
              </a:buClr>
              <a:buSzPct val="80000"/>
              <a:buFont typeface="LucidaGrande" charset="0"/>
              <a:buChar char="▶"/>
              <a:tabLst/>
              <a:defRPr sz="2600" b="0" i="0">
                <a:solidFill>
                  <a:srgbClr val="015382"/>
                </a:solidFill>
                <a:latin typeface="Calibri" charset="0"/>
                <a:ea typeface="Calibri" charset="0"/>
                <a:cs typeface="Calibri" charset="0"/>
              </a:defRPr>
            </a:lvl1pPr>
            <a:lvl2pPr marL="350838" indent="-341313">
              <a:buFont typeface="Arial" charset="0"/>
              <a:buChar char="•"/>
              <a:tabLst/>
              <a:defRPr>
                <a:solidFill>
                  <a:srgbClr val="015382"/>
                </a:solidFill>
              </a:defRPr>
            </a:lvl2pPr>
            <a:lvl3pPr marL="742950" indent="-341313">
              <a:buClr>
                <a:srgbClr val="0090D6"/>
              </a:buClr>
              <a:buSzPct val="113000"/>
              <a:buFont typeface="LucidaGrande" charset="0"/>
              <a:buChar char="●"/>
              <a:tabLst/>
              <a:defRPr sz="2400" b="0" i="0">
                <a:solidFill>
                  <a:srgbClr val="015382"/>
                </a:solidFill>
                <a:latin typeface="Calibri" charset="0"/>
                <a:ea typeface="Calibri" charset="0"/>
                <a:cs typeface="Calibri" charset="0"/>
              </a:defRPr>
            </a:lvl3pPr>
            <a:lvl4pPr marL="1093788" indent="-350838">
              <a:lnSpc>
                <a:spcPct val="80000"/>
              </a:lnSpc>
              <a:spcBef>
                <a:spcPts val="800"/>
              </a:spcBef>
              <a:buClr>
                <a:srgbClr val="BAD262"/>
              </a:buClr>
              <a:buSzPct val="106000"/>
              <a:buFont typeface="HiraMinProN-W3" charset="-128"/>
              <a:buChar char="⦿"/>
              <a:tabLst/>
              <a:defRPr sz="2000" b="1" i="0">
                <a:solidFill>
                  <a:srgbClr val="0090D6"/>
                </a:solidFill>
                <a:latin typeface="Calibri" charset="0"/>
                <a:ea typeface="Calibri" charset="0"/>
                <a:cs typeface="Calibri" charset="0"/>
              </a:defRPr>
            </a:lvl4pPr>
          </a:lstStyle>
          <a:p>
            <a:pPr lvl="0"/>
            <a:r>
              <a:rPr lang="en-US"/>
              <a:t>Click Here for a First Headline</a:t>
            </a:r>
          </a:p>
          <a:p>
            <a:pPr lvl="2"/>
            <a:r>
              <a:rPr lang="en-US"/>
              <a:t>Second bullet list</a:t>
            </a:r>
          </a:p>
          <a:p>
            <a:pPr lvl="3"/>
            <a:r>
              <a:rPr lang="en-US"/>
              <a:t>Third Bullet List</a:t>
            </a:r>
          </a:p>
        </p:txBody>
      </p:sp>
    </p:spTree>
    <p:extLst>
      <p:ext uri="{BB962C8B-B14F-4D97-AF65-F5344CB8AC3E}">
        <p14:creationId xmlns:p14="http://schemas.microsoft.com/office/powerpoint/2010/main" val="16442846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t>1/11/2022</a:t>
            </a:fld>
            <a:endParaRPr lang="en-US"/>
          </a:p>
        </p:txBody>
      </p:sp>
      <p:sp>
        <p:nvSpPr>
          <p:cNvPr id="3" name="Footer Placeholder 2"/>
          <p:cNvSpPr>
            <a:spLocks noGrp="1"/>
          </p:cNvSpPr>
          <p:nvPr>
            <p:ph type="ftr" sz="quarter" idx="11"/>
          </p:nvPr>
        </p:nvSpPr>
        <p:spPr>
          <a:xfrm>
            <a:off x="603504" y="6227064"/>
            <a:ext cx="7941564" cy="320040"/>
          </a:xfrm>
        </p:spPr>
        <p:txBody>
          <a:bodyPr/>
          <a:lstStyle/>
          <a:p>
            <a:endParaRPr lang="en-US"/>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032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1949891" y="527562"/>
            <a:ext cx="5244219"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131570" y="1591056"/>
            <a:ext cx="4279392" cy="3264408"/>
          </a:xfrm>
        </p:spPr>
        <p:txBody>
          <a:bodyPr anchor="b">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143000" y="4928616"/>
            <a:ext cx="4279392" cy="996696"/>
          </a:xfrm>
        </p:spPr>
        <p:txBody>
          <a:bodyPr/>
          <a:lstStyle>
            <a:lvl1pPr marL="0" indent="0" algn="l">
              <a:buNone/>
              <a:defRPr sz="1800" cap="all" baseline="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8448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28650" y="2011680"/>
            <a:ext cx="78867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624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5407362" y="0"/>
            <a:ext cx="3107988"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623888" y="1078991"/>
            <a:ext cx="3950208" cy="3136392"/>
          </a:xfrm>
        </p:spPr>
        <p:txBody>
          <a:bodyPr anchor="b">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623888" y="4279393"/>
            <a:ext cx="3950208" cy="1500187"/>
          </a:xfrm>
        </p:spPr>
        <p:txBody>
          <a:bodyPr/>
          <a:lstStyle>
            <a:lvl1pPr marL="0" indent="0">
              <a:buNone/>
              <a:defRPr sz="1800" cap="all" baseline="0">
                <a:solidFill>
                  <a:schemeClr val="tx1"/>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4011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rot="10800000" flipV="1">
            <a:off x="0" y="6774873"/>
            <a:ext cx="9144000" cy="83127"/>
            <a:chOff x="0" y="5205846"/>
            <a:chExt cx="9175173" cy="271655"/>
          </a:xfrm>
        </p:grpSpPr>
        <p:sp>
          <p:nvSpPr>
            <p:cNvPr id="9" name="Rectangle 8"/>
            <p:cNvSpPr/>
            <p:nvPr userDrawn="1"/>
          </p:nvSpPr>
          <p:spPr>
            <a:xfrm>
              <a:off x="0" y="5205846"/>
              <a:ext cx="1853642" cy="271655"/>
            </a:xfrm>
            <a:prstGeom prst="rect">
              <a:avLst/>
            </a:prstGeom>
            <a:solidFill>
              <a:srgbClr val="F2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830383" y="5205846"/>
              <a:ext cx="1853642" cy="271655"/>
            </a:xfrm>
            <a:prstGeom prst="rect">
              <a:avLst/>
            </a:prstGeom>
            <a:solidFill>
              <a:srgbClr val="F1A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660766" y="5205846"/>
              <a:ext cx="1853642" cy="271655"/>
            </a:xfrm>
            <a:prstGeom prst="rect">
              <a:avLst/>
            </a:prstGeom>
            <a:solidFill>
              <a:srgbClr val="4DA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5491149" y="5205846"/>
              <a:ext cx="1853642" cy="271655"/>
            </a:xfrm>
            <a:prstGeom prst="rect">
              <a:avLst/>
            </a:prstGeom>
            <a:solidFill>
              <a:srgbClr val="BAD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21531" y="5205846"/>
              <a:ext cx="1853642" cy="271655"/>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22919" y="6075320"/>
            <a:ext cx="2201532" cy="625478"/>
          </a:xfrm>
          <a:prstGeom prst="rect">
            <a:avLst/>
          </a:prstGeom>
        </p:spPr>
      </p:pic>
    </p:spTree>
    <p:extLst>
      <p:ext uri="{BB962C8B-B14F-4D97-AF65-F5344CB8AC3E}">
        <p14:creationId xmlns:p14="http://schemas.microsoft.com/office/powerpoint/2010/main" val="159056061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63" r:id="rId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04E684-10F4-4CC3-A0B9-F03AA7BE37CF}" type="datetimeFigureOut">
              <a:rPr lang="en-US" smtClean="0"/>
              <a:t>1/11/2022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9188242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7" r:id="rId6"/>
    <p:sldLayoutId id="2147483684" r:id="rId7"/>
    <p:sldLayoutId id="2147483685" r:id="rId8"/>
    <p:sldLayoutId id="2147483674" r:id="rId9"/>
    <p:sldLayoutId id="2147483675" r:id="rId10"/>
    <p:sldLayoutId id="2147483676" r:id="rId11"/>
    <p:sldLayoutId id="2147483678" r:id="rId12"/>
    <p:sldLayoutId id="2147483687" r:id="rId13"/>
  </p:sldLayoutIdLst>
  <p:txStyles>
    <p:titleStyle>
      <a:lvl1pPr algn="l" defTabSz="685800" rtl="0" eaLnBrk="1" latinLnBrk="0" hangingPunct="1">
        <a:lnSpc>
          <a:spcPct val="90000"/>
        </a:lnSpc>
        <a:spcBef>
          <a:spcPct val="0"/>
        </a:spcBef>
        <a:buNone/>
        <a:defRPr sz="3300" i="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vimeo.com/561511021"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iUaPYSBi6pI?feature=oembed" TargetMode="Externa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vimeo.com/56100602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vimeo.com/56151197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vimeo.com/56100609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vimeo.com/56100614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vimeo.com/56151379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vimeo.com/561505462"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s://www.peoplemattersglobal.com/news/global-perspective/confidence-in-jobs-falls-further-in-the-uk-monsters-confidence-index-23554" TargetMode="Externa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sv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F47BE7-6030-471E-B9CA-48FA8F9D8F7A}"/>
              </a:ext>
            </a:extLst>
          </p:cNvPr>
          <p:cNvSpPr>
            <a:spLocks noGrp="1"/>
          </p:cNvSpPr>
          <p:nvPr>
            <p:ph type="body" sz="quarter" idx="13"/>
          </p:nvPr>
        </p:nvSpPr>
        <p:spPr/>
        <p:txBody>
          <a:bodyPr/>
          <a:lstStyle/>
          <a:p>
            <a:pPr algn="ctr"/>
            <a:r>
              <a:rPr lang="en-US"/>
              <a:t>The SEL 3 Signature Practices</a:t>
            </a:r>
          </a:p>
        </p:txBody>
      </p:sp>
      <p:pic>
        <p:nvPicPr>
          <p:cNvPr id="6" name="Picture 4" descr="5 Examples Of Community Success Measurements - National Volunteer And  Philanthropy Centre">
            <a:extLst>
              <a:ext uri="{FF2B5EF4-FFF2-40B4-BE49-F238E27FC236}">
                <a16:creationId xmlns:a16="http://schemas.microsoft.com/office/drawing/2014/main" id="{03BAF537-1C99-41D5-A970-7ADF2D41F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524" y="3730613"/>
            <a:ext cx="4132238" cy="1916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Community, Loyalty and Learning: Steps for Engagement | Webinars, Webcasts,  LMS, eLearning Marketing Platform">
            <a:extLst>
              <a:ext uri="{FF2B5EF4-FFF2-40B4-BE49-F238E27FC236}">
                <a16:creationId xmlns:a16="http://schemas.microsoft.com/office/drawing/2014/main" id="{6A969FB2-4727-4A78-A209-44CD9610A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86" y="1701705"/>
            <a:ext cx="4132238" cy="1916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222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03AA02-7EC8-4BC8-8CF2-A3F2034EE41A}"/>
              </a:ext>
            </a:extLst>
          </p:cNvPr>
          <p:cNvSpPr>
            <a:spLocks noGrp="1"/>
          </p:cNvSpPr>
          <p:nvPr>
            <p:ph type="body" sz="quarter" idx="13"/>
          </p:nvPr>
        </p:nvSpPr>
        <p:spPr/>
        <p:txBody>
          <a:bodyPr/>
          <a:lstStyle/>
          <a:p>
            <a:pPr algn="ctr"/>
            <a:endParaRPr lang="en-US" sz="2800">
              <a:latin typeface="Calibri"/>
              <a:cs typeface="Calibri"/>
            </a:endParaRPr>
          </a:p>
          <a:p>
            <a:pPr algn="ctr"/>
            <a:r>
              <a:rPr lang="en-US" sz="2800">
                <a:latin typeface="Calibri"/>
                <a:cs typeface="Calibri"/>
              </a:rPr>
              <a:t>Welcome/Inclusion Activity and Reflective Close:</a:t>
            </a:r>
            <a:endParaRPr lang="en-US" sz="2800" b="0">
              <a:latin typeface="Calibri"/>
              <a:cs typeface="Calibri"/>
            </a:endParaRPr>
          </a:p>
          <a:p>
            <a:pPr algn="ctr"/>
            <a:r>
              <a:rPr lang="en-US" sz="2800">
                <a:latin typeface="Calibri"/>
                <a:cs typeface="Calibri"/>
              </a:rPr>
              <a:t>Find the Bright Spots</a:t>
            </a:r>
          </a:p>
        </p:txBody>
      </p:sp>
      <p:pic>
        <p:nvPicPr>
          <p:cNvPr id="4" name="Picture 4" descr="A picture containing text, blackboard&#10;&#10;Description automatically generated">
            <a:extLst>
              <a:ext uri="{FF2B5EF4-FFF2-40B4-BE49-F238E27FC236}">
                <a16:creationId xmlns:a16="http://schemas.microsoft.com/office/drawing/2014/main" id="{96E91D0B-0B1D-440F-A6DA-EBA9396510C8}"/>
              </a:ext>
            </a:extLst>
          </p:cNvPr>
          <p:cNvPicPr>
            <a:picLocks noGrp="1" noChangeAspect="1"/>
          </p:cNvPicPr>
          <p:nvPr>
            <p:ph sz="quarter" idx="14"/>
          </p:nvPr>
        </p:nvPicPr>
        <p:blipFill rotWithShape="1">
          <a:blip r:embed="rId3"/>
          <a:srcRect r="-312" b="8182"/>
          <a:stretch/>
        </p:blipFill>
        <p:spPr>
          <a:xfrm>
            <a:off x="2952662" y="1318925"/>
            <a:ext cx="3299406" cy="4141346"/>
          </a:xfrm>
        </p:spPr>
      </p:pic>
    </p:spTree>
    <p:extLst>
      <p:ext uri="{BB962C8B-B14F-4D97-AF65-F5344CB8AC3E}">
        <p14:creationId xmlns:p14="http://schemas.microsoft.com/office/powerpoint/2010/main" val="4194390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BB59C-03EC-4684-A065-6CE6D53429C2}"/>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sp>
        <p:nvSpPr>
          <p:cNvPr id="3" name="Content Placeholder 2">
            <a:extLst>
              <a:ext uri="{FF2B5EF4-FFF2-40B4-BE49-F238E27FC236}">
                <a16:creationId xmlns:a16="http://schemas.microsoft.com/office/drawing/2014/main" id="{8B7BC366-3D89-4C92-A56C-C985DE36616F}"/>
              </a:ext>
            </a:extLst>
          </p:cNvPr>
          <p:cNvSpPr>
            <a:spLocks noGrp="1"/>
          </p:cNvSpPr>
          <p:nvPr>
            <p:ph sz="quarter" idx="14"/>
          </p:nvPr>
        </p:nvSpPr>
        <p:spPr/>
        <p:txBody>
          <a:bodyPr lIns="91440" tIns="45720" rIns="91440" bIns="45720" anchor="t"/>
          <a:lstStyle/>
          <a:p>
            <a:pPr marL="9525" indent="0" algn="ctr">
              <a:buNone/>
            </a:pPr>
            <a:r>
              <a:rPr lang="en-US">
                <a:latin typeface="Calibri"/>
                <a:cs typeface="Calibri"/>
              </a:rPr>
              <a:t>"Emotional agility allows us to be our authentic selves for everyone, every day." </a:t>
            </a:r>
            <a:endParaRPr lang="en-US" b="1">
              <a:cs typeface="Calibri"/>
            </a:endParaRPr>
          </a:p>
          <a:p>
            <a:pPr marL="9525" indent="0">
              <a:buNone/>
            </a:pPr>
            <a:endParaRPr lang="en-US"/>
          </a:p>
          <a:p>
            <a:pPr marL="401320" indent="-391795"/>
            <a:endParaRPr lang="en-US"/>
          </a:p>
        </p:txBody>
      </p:sp>
      <p:pic>
        <p:nvPicPr>
          <p:cNvPr id="4" name="Picture 4">
            <a:extLst>
              <a:ext uri="{FF2B5EF4-FFF2-40B4-BE49-F238E27FC236}">
                <a16:creationId xmlns:a16="http://schemas.microsoft.com/office/drawing/2014/main" id="{BDF76A8A-321C-4049-8D3B-D22FF15BE203}"/>
              </a:ext>
            </a:extLst>
          </p:cNvPr>
          <p:cNvPicPr>
            <a:picLocks noChangeAspect="1"/>
          </p:cNvPicPr>
          <p:nvPr/>
        </p:nvPicPr>
        <p:blipFill>
          <a:blip r:embed="rId3"/>
          <a:stretch>
            <a:fillRect/>
          </a:stretch>
        </p:blipFill>
        <p:spPr>
          <a:xfrm>
            <a:off x="1959173" y="2291358"/>
            <a:ext cx="5216723" cy="3462932"/>
          </a:xfrm>
          <a:prstGeom prst="rect">
            <a:avLst/>
          </a:prstGeom>
        </p:spPr>
      </p:pic>
    </p:spTree>
    <p:extLst>
      <p:ext uri="{BB962C8B-B14F-4D97-AF65-F5344CB8AC3E}">
        <p14:creationId xmlns:p14="http://schemas.microsoft.com/office/powerpoint/2010/main" val="3443094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r>
              <a:rPr lang="en-US"/>
              <a:t>Welcoming/Inclusion Activity</a:t>
            </a:r>
          </a:p>
        </p:txBody>
      </p:sp>
      <p:sp>
        <p:nvSpPr>
          <p:cNvPr id="4" name="Content Placeholder 3"/>
          <p:cNvSpPr>
            <a:spLocks noGrp="1"/>
          </p:cNvSpPr>
          <p:nvPr>
            <p:ph sz="quarter" idx="14"/>
          </p:nvPr>
        </p:nvSpPr>
        <p:spPr/>
        <p:txBody>
          <a:bodyPr/>
          <a:lstStyle/>
          <a:p>
            <a:pPr marL="693737" lvl="2" indent="-342900"/>
            <a:endParaRPr lang="en-US"/>
          </a:p>
          <a:p>
            <a:endParaRPr lang="en-US"/>
          </a:p>
        </p:txBody>
      </p:sp>
      <p:graphicFrame>
        <p:nvGraphicFramePr>
          <p:cNvPr id="5" name="TextBox 5">
            <a:extLst>
              <a:ext uri="{FF2B5EF4-FFF2-40B4-BE49-F238E27FC236}">
                <a16:creationId xmlns:a16="http://schemas.microsoft.com/office/drawing/2014/main" id="{FB9C7BF0-7B71-4FD5-A455-C69CDEC5EAEB}"/>
              </a:ext>
            </a:extLst>
          </p:cNvPr>
          <p:cNvGraphicFramePr/>
          <p:nvPr>
            <p:extLst>
              <p:ext uri="{D42A27DB-BD31-4B8C-83A1-F6EECF244321}">
                <p14:modId xmlns:p14="http://schemas.microsoft.com/office/powerpoint/2010/main" val="1073818597"/>
              </p:ext>
            </p:extLst>
          </p:nvPr>
        </p:nvGraphicFramePr>
        <p:xfrm>
          <a:off x="179094" y="1672818"/>
          <a:ext cx="8785812" cy="3165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355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02C27-0145-4527-AF65-193E595A870D}"/>
              </a:ext>
            </a:extLst>
          </p:cNvPr>
          <p:cNvSpPr>
            <a:spLocks noGrp="1"/>
          </p:cNvSpPr>
          <p:nvPr>
            <p:ph type="body" sz="quarter" idx="13"/>
          </p:nvPr>
        </p:nvSpPr>
        <p:spPr/>
        <p:txBody>
          <a:bodyPr/>
          <a:lstStyle/>
          <a:p>
            <a:r>
              <a:rPr lang="en-US"/>
              <a:t>Welcoming/Inclusion Activity</a:t>
            </a:r>
          </a:p>
        </p:txBody>
      </p:sp>
      <p:pic>
        <p:nvPicPr>
          <p:cNvPr id="4" name="Picture 7" descr="Text&#10;&#10;Description automatically generated">
            <a:extLst>
              <a:ext uri="{FF2B5EF4-FFF2-40B4-BE49-F238E27FC236}">
                <a16:creationId xmlns:a16="http://schemas.microsoft.com/office/drawing/2014/main" id="{126551E2-C0CC-4DE7-87CF-948F0DE1E6B7}"/>
              </a:ext>
            </a:extLst>
          </p:cNvPr>
          <p:cNvPicPr>
            <a:picLocks noGrp="1" noChangeAspect="1"/>
          </p:cNvPicPr>
          <p:nvPr>
            <p:ph sz="quarter" idx="14"/>
          </p:nvPr>
        </p:nvPicPr>
        <p:blipFill rotWithShape="1">
          <a:blip r:embed="rId3"/>
          <a:srcRect l="4" t="-31" r="-5" b="15762"/>
          <a:stretch/>
        </p:blipFill>
        <p:spPr>
          <a:xfrm>
            <a:off x="536028" y="1309845"/>
            <a:ext cx="8261131" cy="4606877"/>
          </a:xfrm>
          <a:prstGeom prst="rect">
            <a:avLst/>
          </a:prstGeom>
        </p:spPr>
      </p:pic>
    </p:spTree>
    <p:extLst>
      <p:ext uri="{BB962C8B-B14F-4D97-AF65-F5344CB8AC3E}">
        <p14:creationId xmlns:p14="http://schemas.microsoft.com/office/powerpoint/2010/main" val="15795115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7CD1EC-0E9E-4107-B2A5-FCBFF87A4DE1}"/>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pic>
        <p:nvPicPr>
          <p:cNvPr id="4" name="Picture 4" descr="A picture containing person, hand&#10;&#10;Description automatically generated">
            <a:extLst>
              <a:ext uri="{FF2B5EF4-FFF2-40B4-BE49-F238E27FC236}">
                <a16:creationId xmlns:a16="http://schemas.microsoft.com/office/drawing/2014/main" id="{4FD1AC18-5CB5-44E9-AB96-98E69217244C}"/>
              </a:ext>
            </a:extLst>
          </p:cNvPr>
          <p:cNvPicPr>
            <a:picLocks noGrp="1" noChangeAspect="1"/>
          </p:cNvPicPr>
          <p:nvPr>
            <p:ph sz="quarter" idx="14"/>
          </p:nvPr>
        </p:nvPicPr>
        <p:blipFill>
          <a:blip r:embed="rId3"/>
          <a:stretch>
            <a:fillRect/>
          </a:stretch>
        </p:blipFill>
        <p:spPr>
          <a:xfrm>
            <a:off x="1777468" y="1542167"/>
            <a:ext cx="5666307" cy="3465603"/>
          </a:xfrm>
        </p:spPr>
      </p:pic>
      <p:sp>
        <p:nvSpPr>
          <p:cNvPr id="6" name="TextBox 5">
            <a:extLst>
              <a:ext uri="{FF2B5EF4-FFF2-40B4-BE49-F238E27FC236}">
                <a16:creationId xmlns:a16="http://schemas.microsoft.com/office/drawing/2014/main" id="{DC414A2B-BCBC-449C-B562-7FDF2E4D47EE}"/>
              </a:ext>
            </a:extLst>
          </p:cNvPr>
          <p:cNvSpPr txBox="1"/>
          <p:nvPr/>
        </p:nvSpPr>
        <p:spPr>
          <a:xfrm>
            <a:off x="530424" y="5164931"/>
            <a:ext cx="872609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cs typeface="Calibri"/>
              </a:rPr>
              <a:t>Think of someone for whom you would like to make the world safe and be able to explain why. What does safety look like?</a:t>
            </a:r>
          </a:p>
        </p:txBody>
      </p:sp>
    </p:spTree>
    <p:extLst>
      <p:ext uri="{BB962C8B-B14F-4D97-AF65-F5344CB8AC3E}">
        <p14:creationId xmlns:p14="http://schemas.microsoft.com/office/powerpoint/2010/main" val="1957888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8EBC3D-74DD-4816-979D-EAFEF86B474F}"/>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pic>
        <p:nvPicPr>
          <p:cNvPr id="4" name="Picture 4" descr="A picture containing text, fruit&#10;&#10;Description automatically generated">
            <a:extLst>
              <a:ext uri="{FF2B5EF4-FFF2-40B4-BE49-F238E27FC236}">
                <a16:creationId xmlns:a16="http://schemas.microsoft.com/office/drawing/2014/main" id="{F32B5E4A-FDB5-434E-8C1F-5AACA774A677}"/>
              </a:ext>
            </a:extLst>
          </p:cNvPr>
          <p:cNvPicPr>
            <a:picLocks noGrp="1" noChangeAspect="1"/>
          </p:cNvPicPr>
          <p:nvPr>
            <p:ph sz="quarter" idx="14"/>
          </p:nvPr>
        </p:nvPicPr>
        <p:blipFill rotWithShape="1">
          <a:blip r:embed="rId3"/>
          <a:srcRect l="-190" t="-198" r="-190" b="3960"/>
          <a:stretch/>
        </p:blipFill>
        <p:spPr>
          <a:xfrm>
            <a:off x="2578374" y="1318925"/>
            <a:ext cx="3993068" cy="3670960"/>
          </a:xfrm>
        </p:spPr>
      </p:pic>
      <p:sp>
        <p:nvSpPr>
          <p:cNvPr id="5" name="TextBox 4">
            <a:extLst>
              <a:ext uri="{FF2B5EF4-FFF2-40B4-BE49-F238E27FC236}">
                <a16:creationId xmlns:a16="http://schemas.microsoft.com/office/drawing/2014/main" id="{43EEE62D-6372-43D2-B89E-09203DFBE37D}"/>
              </a:ext>
            </a:extLst>
          </p:cNvPr>
          <p:cNvSpPr txBox="1"/>
          <p:nvPr/>
        </p:nvSpPr>
        <p:spPr>
          <a:xfrm>
            <a:off x="655440" y="5361385"/>
            <a:ext cx="86814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Describe the actions of a teacher who helped build a strong relationship with you.</a:t>
            </a:r>
          </a:p>
        </p:txBody>
      </p:sp>
    </p:spTree>
    <p:extLst>
      <p:ext uri="{BB962C8B-B14F-4D97-AF65-F5344CB8AC3E}">
        <p14:creationId xmlns:p14="http://schemas.microsoft.com/office/powerpoint/2010/main" val="28671902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64A9D-18B3-4606-8903-CDC9DB1E1B2F}"/>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pic>
        <p:nvPicPr>
          <p:cNvPr id="4" name="Picture 4" descr="A picture containing cabinet, door, building, plant&#10;&#10;Description automatically generated">
            <a:extLst>
              <a:ext uri="{FF2B5EF4-FFF2-40B4-BE49-F238E27FC236}">
                <a16:creationId xmlns:a16="http://schemas.microsoft.com/office/drawing/2014/main" id="{D39F5029-6B77-4DD5-957C-2B20193D58C4}"/>
              </a:ext>
            </a:extLst>
          </p:cNvPr>
          <p:cNvPicPr>
            <a:picLocks noGrp="1" noChangeAspect="1"/>
          </p:cNvPicPr>
          <p:nvPr>
            <p:ph sz="quarter" idx="14"/>
          </p:nvPr>
        </p:nvPicPr>
        <p:blipFill>
          <a:blip r:embed="rId3"/>
          <a:stretch>
            <a:fillRect/>
          </a:stretch>
        </p:blipFill>
        <p:spPr>
          <a:xfrm>
            <a:off x="2833729" y="1238558"/>
            <a:ext cx="3482347" cy="3170923"/>
          </a:xfrm>
        </p:spPr>
      </p:pic>
      <p:sp>
        <p:nvSpPr>
          <p:cNvPr id="5" name="TextBox 4">
            <a:extLst>
              <a:ext uri="{FF2B5EF4-FFF2-40B4-BE49-F238E27FC236}">
                <a16:creationId xmlns:a16="http://schemas.microsoft.com/office/drawing/2014/main" id="{344F7D44-0075-42A3-BCD3-73E946DF10AC}"/>
              </a:ext>
            </a:extLst>
          </p:cNvPr>
          <p:cNvSpPr txBox="1"/>
          <p:nvPr/>
        </p:nvSpPr>
        <p:spPr>
          <a:xfrm>
            <a:off x="485776" y="4566643"/>
            <a:ext cx="82528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One thought, issue, or topic I'm leaving at the door today: ______________________.</a:t>
            </a:r>
            <a:endParaRPr lang="en-US" sz="2400">
              <a:cs typeface="Calibri"/>
            </a:endParaRPr>
          </a:p>
          <a:p>
            <a:endParaRPr lang="en-US" sz="2400">
              <a:cs typeface="Calibri"/>
            </a:endParaRPr>
          </a:p>
          <a:p>
            <a:r>
              <a:rPr lang="en-US" sz="2400">
                <a:cs typeface="Calibri"/>
              </a:rPr>
              <a:t>One thought, issue, or topic I'm bringing to our meeting today: __________________.</a:t>
            </a:r>
          </a:p>
        </p:txBody>
      </p:sp>
    </p:spTree>
    <p:extLst>
      <p:ext uri="{BB962C8B-B14F-4D97-AF65-F5344CB8AC3E}">
        <p14:creationId xmlns:p14="http://schemas.microsoft.com/office/powerpoint/2010/main" val="26116599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6145EE-EC45-4143-A7FD-81716F8C2BAB}"/>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pic>
        <p:nvPicPr>
          <p:cNvPr id="4" name="Picture 4">
            <a:extLst>
              <a:ext uri="{FF2B5EF4-FFF2-40B4-BE49-F238E27FC236}">
                <a16:creationId xmlns:a16="http://schemas.microsoft.com/office/drawing/2014/main" id="{147429BC-40AA-4A03-BC35-B1A859B64CD9}"/>
              </a:ext>
            </a:extLst>
          </p:cNvPr>
          <p:cNvPicPr>
            <a:picLocks noGrp="1" noChangeAspect="1"/>
          </p:cNvPicPr>
          <p:nvPr>
            <p:ph sz="quarter" idx="14"/>
          </p:nvPr>
        </p:nvPicPr>
        <p:blipFill>
          <a:blip r:embed="rId3"/>
          <a:stretch>
            <a:fillRect/>
          </a:stretch>
        </p:blipFill>
        <p:spPr>
          <a:xfrm>
            <a:off x="2665437" y="1436941"/>
            <a:ext cx="3810000" cy="3810000"/>
          </a:xfrm>
        </p:spPr>
      </p:pic>
      <p:sp>
        <p:nvSpPr>
          <p:cNvPr id="5" name="TextBox 4">
            <a:extLst>
              <a:ext uri="{FF2B5EF4-FFF2-40B4-BE49-F238E27FC236}">
                <a16:creationId xmlns:a16="http://schemas.microsoft.com/office/drawing/2014/main" id="{FA0D54DC-FB75-413E-B3E8-3475D6B1272C}"/>
              </a:ext>
            </a:extLst>
          </p:cNvPr>
          <p:cNvSpPr txBox="1"/>
          <p:nvPr/>
        </p:nvSpPr>
        <p:spPr>
          <a:xfrm>
            <a:off x="325042" y="5459611"/>
            <a:ext cx="8815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Something I'm proud of that many might not know about me is...</a:t>
            </a:r>
          </a:p>
        </p:txBody>
      </p:sp>
    </p:spTree>
    <p:extLst>
      <p:ext uri="{BB962C8B-B14F-4D97-AF65-F5344CB8AC3E}">
        <p14:creationId xmlns:p14="http://schemas.microsoft.com/office/powerpoint/2010/main" val="1351802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D93AC-0529-4D6C-84FD-07D61E380943}"/>
              </a:ext>
            </a:extLst>
          </p:cNvPr>
          <p:cNvSpPr>
            <a:spLocks noGrp="1"/>
          </p:cNvSpPr>
          <p:nvPr>
            <p:ph type="body" sz="quarter" idx="13"/>
          </p:nvPr>
        </p:nvSpPr>
        <p:spPr/>
        <p:txBody>
          <a:bodyPr/>
          <a:lstStyle/>
          <a:p>
            <a:pPr algn="ctr"/>
            <a:r>
              <a:rPr lang="en-US">
                <a:latin typeface="Calibri"/>
                <a:cs typeface="Calibri"/>
              </a:rPr>
              <a:t>Welcoming/Inclusion Activity</a:t>
            </a:r>
            <a:endParaRPr lang="en-US"/>
          </a:p>
        </p:txBody>
      </p:sp>
      <p:pic>
        <p:nvPicPr>
          <p:cNvPr id="4" name="Picture 4" descr="Diagram&#10;&#10;Description automatically generated">
            <a:extLst>
              <a:ext uri="{FF2B5EF4-FFF2-40B4-BE49-F238E27FC236}">
                <a16:creationId xmlns:a16="http://schemas.microsoft.com/office/drawing/2014/main" id="{D80380AF-C83D-49B1-907F-9C4274366177}"/>
              </a:ext>
            </a:extLst>
          </p:cNvPr>
          <p:cNvPicPr>
            <a:picLocks noGrp="1" noChangeAspect="1"/>
          </p:cNvPicPr>
          <p:nvPr>
            <p:ph sz="quarter" idx="14"/>
          </p:nvPr>
        </p:nvPicPr>
        <p:blipFill>
          <a:blip r:embed="rId3"/>
          <a:stretch>
            <a:fillRect/>
          </a:stretch>
        </p:blipFill>
        <p:spPr>
          <a:xfrm>
            <a:off x="4968342" y="1427395"/>
            <a:ext cx="3187897" cy="3196826"/>
          </a:xfrm>
        </p:spPr>
      </p:pic>
      <p:pic>
        <p:nvPicPr>
          <p:cNvPr id="5" name="Picture 5" descr="A picture containing gear, metalware&#10;&#10;Description automatically generated">
            <a:extLst>
              <a:ext uri="{FF2B5EF4-FFF2-40B4-BE49-F238E27FC236}">
                <a16:creationId xmlns:a16="http://schemas.microsoft.com/office/drawing/2014/main" id="{60CBC923-A213-4BEA-9209-069A4C04298F}"/>
              </a:ext>
            </a:extLst>
          </p:cNvPr>
          <p:cNvPicPr>
            <a:picLocks noChangeAspect="1"/>
          </p:cNvPicPr>
          <p:nvPr/>
        </p:nvPicPr>
        <p:blipFill>
          <a:blip r:embed="rId4"/>
          <a:stretch>
            <a:fillRect/>
          </a:stretch>
        </p:blipFill>
        <p:spPr>
          <a:xfrm>
            <a:off x="1014503" y="1430985"/>
            <a:ext cx="3107531" cy="3089076"/>
          </a:xfrm>
          <a:prstGeom prst="rect">
            <a:avLst/>
          </a:prstGeom>
        </p:spPr>
      </p:pic>
      <p:sp>
        <p:nvSpPr>
          <p:cNvPr id="3" name="TextBox 2">
            <a:extLst>
              <a:ext uri="{FF2B5EF4-FFF2-40B4-BE49-F238E27FC236}">
                <a16:creationId xmlns:a16="http://schemas.microsoft.com/office/drawing/2014/main" id="{1419A066-628E-41D0-91EA-7DDA29D22F96}"/>
              </a:ext>
            </a:extLst>
          </p:cNvPr>
          <p:cNvSpPr txBox="1"/>
          <p:nvPr/>
        </p:nvSpPr>
        <p:spPr>
          <a:xfrm>
            <a:off x="281797" y="5285117"/>
            <a:ext cx="8968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15382"/>
                </a:solidFill>
                <a:cs typeface="Calibri"/>
              </a:rPr>
              <a:t>I excel at _____________, yet I still need to work on _____________.</a:t>
            </a:r>
          </a:p>
        </p:txBody>
      </p:sp>
    </p:spTree>
    <p:extLst>
      <p:ext uri="{BB962C8B-B14F-4D97-AF65-F5344CB8AC3E}">
        <p14:creationId xmlns:p14="http://schemas.microsoft.com/office/powerpoint/2010/main" val="2762380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C065A-0CE6-490E-A151-7AAAB1EF8F33}"/>
              </a:ext>
            </a:extLst>
          </p:cNvPr>
          <p:cNvSpPr>
            <a:spLocks noGrp="1"/>
          </p:cNvSpPr>
          <p:nvPr>
            <p:ph type="body" sz="quarter" idx="13"/>
          </p:nvPr>
        </p:nvSpPr>
        <p:spPr/>
        <p:txBody>
          <a:bodyPr/>
          <a:lstStyle/>
          <a:p>
            <a:pPr algn="ctr"/>
            <a:r>
              <a:rPr lang="en-US">
                <a:latin typeface="Calibri"/>
                <a:cs typeface="Calibri"/>
              </a:rPr>
              <a:t>Welcome/Inclusion Activity</a:t>
            </a:r>
            <a:endParaRPr lang="en-US"/>
          </a:p>
        </p:txBody>
      </p:sp>
      <p:pic>
        <p:nvPicPr>
          <p:cNvPr id="4" name="Picture 4" descr="Icon&#10;&#10;Description automatically generated">
            <a:extLst>
              <a:ext uri="{FF2B5EF4-FFF2-40B4-BE49-F238E27FC236}">
                <a16:creationId xmlns:a16="http://schemas.microsoft.com/office/drawing/2014/main" id="{C0CD0EFE-9A34-45C9-8530-E8AFE6D6847C}"/>
              </a:ext>
            </a:extLst>
          </p:cNvPr>
          <p:cNvPicPr>
            <a:picLocks noGrp="1" noChangeAspect="1"/>
          </p:cNvPicPr>
          <p:nvPr>
            <p:ph sz="quarter" idx="14"/>
          </p:nvPr>
        </p:nvPicPr>
        <p:blipFill>
          <a:blip r:embed="rId3"/>
          <a:stretch>
            <a:fillRect/>
          </a:stretch>
        </p:blipFill>
        <p:spPr>
          <a:xfrm>
            <a:off x="2342038" y="1318925"/>
            <a:ext cx="4510376" cy="4510376"/>
          </a:xfrm>
        </p:spPr>
      </p:pic>
    </p:spTree>
    <p:extLst>
      <p:ext uri="{BB962C8B-B14F-4D97-AF65-F5344CB8AC3E}">
        <p14:creationId xmlns:p14="http://schemas.microsoft.com/office/powerpoint/2010/main" val="24236755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CF2CB9-EA87-4CDB-BA7D-630125C10A2D}"/>
              </a:ext>
            </a:extLst>
          </p:cNvPr>
          <p:cNvSpPr>
            <a:spLocks noGrp="1"/>
          </p:cNvSpPr>
          <p:nvPr>
            <p:ph type="body" sz="quarter" idx="13"/>
          </p:nvPr>
        </p:nvSpPr>
        <p:spPr/>
        <p:txBody>
          <a:bodyPr/>
          <a:lstStyle/>
          <a:p>
            <a:pPr algn="ctr"/>
            <a:r>
              <a:rPr lang="en-US" altLang="en-US">
                <a:cs typeface="Calibri"/>
              </a:rPr>
              <a:t>Welcoming and Inclusion Activities</a:t>
            </a:r>
          </a:p>
        </p:txBody>
      </p:sp>
      <p:sp>
        <p:nvSpPr>
          <p:cNvPr id="5" name="Content Placeholder 2">
            <a:extLst>
              <a:ext uri="{FF2B5EF4-FFF2-40B4-BE49-F238E27FC236}">
                <a16:creationId xmlns:a16="http://schemas.microsoft.com/office/drawing/2014/main" id="{129698B7-447F-4DEC-81B7-AC910745A43D}"/>
              </a:ext>
            </a:extLst>
          </p:cNvPr>
          <p:cNvSpPr txBox="1">
            <a:spLocks/>
          </p:cNvSpPr>
          <p:nvPr/>
        </p:nvSpPr>
        <p:spPr>
          <a:xfrm>
            <a:off x="0" y="1879600"/>
            <a:ext cx="9144000" cy="39528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tLang="en-US" sz="1600" dirty="0">
              <a:solidFill>
                <a:srgbClr val="005288"/>
              </a:solidFill>
              <a:cs typeface="Calibri"/>
            </a:endParaRPr>
          </a:p>
          <a:p>
            <a:endParaRPr lang="en-US" altLang="en-US" sz="1600" dirty="0">
              <a:solidFill>
                <a:srgbClr val="005288"/>
              </a:solidFill>
              <a:cs typeface="Calibri"/>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457200" indent="-457200" algn="ctr">
              <a:buFont typeface="+mj-lt"/>
              <a:buAutoNum type="arabicPeriod"/>
            </a:pPr>
            <a:r>
              <a:rPr lang="en-US" sz="2400" dirty="0">
                <a:latin typeface="Bodoni MT"/>
                <a:ea typeface="Calibri" panose="020F0502020204030204" pitchFamily="34" charset="0"/>
                <a:cs typeface="Times New Roman"/>
              </a:rPr>
              <a:t>Start your meetings/lessons with a Welcoming/Inclusion Activity to cultivate connection, community and belonging.</a:t>
            </a:r>
            <a:endParaRPr lang="en-US" sz="2400" dirty="0">
              <a:solidFill>
                <a:srgbClr val="005288"/>
              </a:solidFill>
              <a:latin typeface="Bodoni MT"/>
              <a:ea typeface="Calibri" panose="020F0502020204030204" pitchFamily="34" charset="0"/>
              <a:cs typeface="Times New Roman"/>
            </a:endParaRPr>
          </a:p>
          <a:p>
            <a:pPr marL="457200" indent="-457200" algn="ctr">
              <a:buFont typeface="+mj-lt"/>
              <a:buAutoNum type="arabicPeriod"/>
            </a:pPr>
            <a:r>
              <a:rPr lang="en-US" sz="2400" dirty="0">
                <a:solidFill>
                  <a:srgbClr val="005288"/>
                </a:solidFill>
                <a:latin typeface="Bodoni MT"/>
                <a:ea typeface="Calibri" panose="020F0502020204030204" pitchFamily="34" charset="0"/>
                <a:cs typeface="Calibri"/>
              </a:rPr>
              <a:t>Slides 3-19 are examples.  Directions for activities are in the slide notes. </a:t>
            </a:r>
            <a:endParaRPr lang="en-US" sz="2400" dirty="0">
              <a:solidFill>
                <a:srgbClr val="005288"/>
              </a:solidFill>
              <a:latin typeface="Bodoni MT" panose="02070603080606020203" pitchFamily="18" charset="0"/>
              <a:ea typeface="Calibri" panose="020F0502020204030204" pitchFamily="34" charset="0"/>
              <a:cs typeface="Calibri"/>
            </a:endParaRPr>
          </a:p>
          <a:p>
            <a:pPr marL="457200" indent="-457200" algn="ctr">
              <a:buFont typeface="+mj-lt"/>
              <a:buAutoNum type="arabicPeriod"/>
            </a:pPr>
            <a:r>
              <a:rPr lang="en-US" sz="2400" dirty="0">
                <a:latin typeface="Bodoni MT"/>
                <a:ea typeface="Calibri" panose="020F0502020204030204" pitchFamily="34" charset="0"/>
                <a:cs typeface="Calibri"/>
              </a:rPr>
              <a:t>Skip to slide 24 for Engaging Strategies and Brain Breaks. </a:t>
            </a:r>
            <a:endParaRPr lang="en-US" sz="2400" dirty="0">
              <a:latin typeface="Bodoni MT" panose="02070603080606020203" pitchFamily="18" charset="0"/>
              <a:ea typeface="Calibri" panose="020F0502020204030204" pitchFamily="34" charset="0"/>
              <a:cs typeface="Times New Roman" panose="02020603050405020304" pitchFamily="18" charset="0"/>
            </a:endParaRPr>
          </a:p>
        </p:txBody>
      </p:sp>
      <p:pic>
        <p:nvPicPr>
          <p:cNvPr id="6" name="Picture 5" descr="Background pattern&#10;&#10;Description automatically generated">
            <a:extLst>
              <a:ext uri="{FF2B5EF4-FFF2-40B4-BE49-F238E27FC236}">
                <a16:creationId xmlns:a16="http://schemas.microsoft.com/office/drawing/2014/main" id="{15C74977-5A99-4B19-8165-D182050388F3}"/>
              </a:ext>
            </a:extLst>
          </p:cNvPr>
          <p:cNvPicPr>
            <a:picLocks noChangeAspect="1"/>
          </p:cNvPicPr>
          <p:nvPr/>
        </p:nvPicPr>
        <p:blipFill>
          <a:blip r:embed="rId2"/>
          <a:stretch>
            <a:fillRect/>
          </a:stretch>
        </p:blipFill>
        <p:spPr>
          <a:xfrm>
            <a:off x="2811125" y="1570111"/>
            <a:ext cx="3521749" cy="1426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17266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A99F4B-7F76-42D5-A95E-E9D8F6BFBEC2}"/>
              </a:ext>
            </a:extLst>
          </p:cNvPr>
          <p:cNvSpPr>
            <a:spLocks noGrp="1"/>
          </p:cNvSpPr>
          <p:nvPr>
            <p:ph type="body" sz="quarter" idx="13"/>
          </p:nvPr>
        </p:nvSpPr>
        <p:spPr/>
        <p:txBody>
          <a:bodyPr/>
          <a:lstStyle/>
          <a:p>
            <a:pPr algn="ctr"/>
            <a:r>
              <a:rPr lang="en-US" altLang="en-US">
                <a:cs typeface="Calibri"/>
              </a:rPr>
              <a:t>Engaging Strategies</a:t>
            </a:r>
          </a:p>
        </p:txBody>
      </p:sp>
      <p:sp>
        <p:nvSpPr>
          <p:cNvPr id="7" name="Content Placeholder 2">
            <a:extLst>
              <a:ext uri="{FF2B5EF4-FFF2-40B4-BE49-F238E27FC236}">
                <a16:creationId xmlns:a16="http://schemas.microsoft.com/office/drawing/2014/main" id="{AB088714-9311-491A-ABD6-8974553DA0CD}"/>
              </a:ext>
            </a:extLst>
          </p:cNvPr>
          <p:cNvSpPr txBox="1">
            <a:spLocks/>
          </p:cNvSpPr>
          <p:nvPr/>
        </p:nvSpPr>
        <p:spPr>
          <a:xfrm>
            <a:off x="-1" y="1452562"/>
            <a:ext cx="9144000" cy="39528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tLang="en-US" sz="1600" dirty="0">
              <a:solidFill>
                <a:srgbClr val="005288"/>
              </a:solidFill>
              <a:cs typeface="Calibri"/>
            </a:endParaRPr>
          </a:p>
          <a:p>
            <a:endParaRPr lang="en-US" altLang="en-US" sz="1600" dirty="0">
              <a:solidFill>
                <a:srgbClr val="005288"/>
              </a:solidFill>
              <a:cs typeface="Calibri"/>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342900" indent="-342900" algn="ctr">
              <a:buFont typeface="+mj-lt"/>
              <a:buAutoNum type="arabicPeriod"/>
            </a:pPr>
            <a:r>
              <a:rPr lang="en-US" sz="2400" dirty="0">
                <a:latin typeface="Bodoni MT"/>
                <a:ea typeface="Calibri" panose="020F0502020204030204" pitchFamily="34" charset="0"/>
                <a:cs typeface="Times New Roman"/>
              </a:rPr>
              <a:t>Embed Engaging Strategies accompanied by Brain Breaks to effectively develop and practice SEL skills throughout a meeting/lesson. </a:t>
            </a:r>
          </a:p>
          <a:p>
            <a:pPr marL="342900" indent="-342900" algn="ctr">
              <a:buFont typeface="+mj-lt"/>
              <a:buAutoNum type="arabicPeriod"/>
            </a:pPr>
            <a:r>
              <a:rPr lang="en-US" sz="2400" dirty="0">
                <a:solidFill>
                  <a:srgbClr val="005288"/>
                </a:solidFill>
                <a:latin typeface="Bodoni MT"/>
                <a:ea typeface="Calibri" panose="020F0502020204030204" pitchFamily="34" charset="0"/>
                <a:cs typeface="Calibri"/>
              </a:rPr>
              <a:t>Slides 21-35 are Engaging Strategies and Brain Breaks. Directions for activities are in the slide notes.  </a:t>
            </a:r>
            <a:endParaRPr lang="en-US" sz="2400" dirty="0">
              <a:solidFill>
                <a:srgbClr val="005288"/>
              </a:solidFill>
              <a:latin typeface="Bodoni MT" panose="02070603080606020203" pitchFamily="18" charset="0"/>
              <a:ea typeface="Calibri" panose="020F0502020204030204" pitchFamily="34" charset="0"/>
              <a:cs typeface="Calibri"/>
            </a:endParaRPr>
          </a:p>
          <a:p>
            <a:pPr marL="457200" indent="-457200" algn="ctr">
              <a:buFont typeface="+mj-lt"/>
              <a:buAutoNum type="arabicPeriod"/>
            </a:pPr>
            <a:r>
              <a:rPr lang="en-US" sz="2400" dirty="0">
                <a:latin typeface="Bodoni MT"/>
                <a:ea typeface="Calibri" panose="020F0502020204030204" pitchFamily="34" charset="0"/>
                <a:cs typeface="Calibri"/>
              </a:rPr>
              <a:t>Skip to slide 36 for Reflective Closers. </a:t>
            </a:r>
            <a:endParaRPr lang="en-US" sz="2400" dirty="0">
              <a:latin typeface="Bodoni MT" panose="02070603080606020203" pitchFamily="18" charset="0"/>
              <a:ea typeface="Calibri" panose="020F0502020204030204" pitchFamily="34" charset="0"/>
              <a:cs typeface="Times New Roman" panose="02020603050405020304" pitchFamily="18" charset="0"/>
            </a:endParaRPr>
          </a:p>
        </p:txBody>
      </p:sp>
      <p:pic>
        <p:nvPicPr>
          <p:cNvPr id="8" name="Picture 7" descr="Background pattern&#10;&#10;Description automatically generated">
            <a:extLst>
              <a:ext uri="{FF2B5EF4-FFF2-40B4-BE49-F238E27FC236}">
                <a16:creationId xmlns:a16="http://schemas.microsoft.com/office/drawing/2014/main" id="{F357C0D4-76B9-4362-B722-7C42052EE466}"/>
              </a:ext>
            </a:extLst>
          </p:cNvPr>
          <p:cNvPicPr>
            <a:picLocks noChangeAspect="1"/>
          </p:cNvPicPr>
          <p:nvPr/>
        </p:nvPicPr>
        <p:blipFill>
          <a:blip r:embed="rId2"/>
          <a:stretch>
            <a:fillRect/>
          </a:stretch>
        </p:blipFill>
        <p:spPr>
          <a:xfrm>
            <a:off x="2811124" y="1452562"/>
            <a:ext cx="3521749" cy="1426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58581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F3B51B-D91C-43B7-8294-E536D713208E}"/>
              </a:ext>
            </a:extLst>
          </p:cNvPr>
          <p:cNvSpPr>
            <a:spLocks noGrp="1"/>
          </p:cNvSpPr>
          <p:nvPr>
            <p:ph type="body" sz="quarter" idx="13"/>
          </p:nvPr>
        </p:nvSpPr>
        <p:spPr>
          <a:xfrm>
            <a:off x="-554477" y="2651"/>
            <a:ext cx="10252953" cy="619919"/>
          </a:xfrm>
        </p:spPr>
        <p:txBody>
          <a:bodyPr/>
          <a:lstStyle/>
          <a:p>
            <a:pPr algn="ctr"/>
            <a:r>
              <a:rPr lang="en-US"/>
              <a:t>Engaging Strategy: Creating Shared Agreements </a:t>
            </a:r>
          </a:p>
        </p:txBody>
      </p:sp>
      <p:sp>
        <p:nvSpPr>
          <p:cNvPr id="5" name="Content Placeholder 4">
            <a:extLst>
              <a:ext uri="{FF2B5EF4-FFF2-40B4-BE49-F238E27FC236}">
                <a16:creationId xmlns:a16="http://schemas.microsoft.com/office/drawing/2014/main" id="{261D724F-818B-402A-A541-DE9A64F37478}"/>
              </a:ext>
            </a:extLst>
          </p:cNvPr>
          <p:cNvSpPr>
            <a:spLocks noGrp="1"/>
          </p:cNvSpPr>
          <p:nvPr>
            <p:ph sz="quarter" idx="14"/>
          </p:nvPr>
        </p:nvSpPr>
        <p:spPr/>
        <p:txBody>
          <a:bodyPr/>
          <a:lstStyle/>
          <a:p>
            <a:endParaRPr lang="en-US"/>
          </a:p>
        </p:txBody>
      </p:sp>
      <p:graphicFrame>
        <p:nvGraphicFramePr>
          <p:cNvPr id="6" name="Diagram 5">
            <a:extLst>
              <a:ext uri="{FF2B5EF4-FFF2-40B4-BE49-F238E27FC236}">
                <a16:creationId xmlns:a16="http://schemas.microsoft.com/office/drawing/2014/main" id="{897645D9-05AB-456B-93BF-97AACCE73F23}"/>
              </a:ext>
            </a:extLst>
          </p:cNvPr>
          <p:cNvGraphicFramePr/>
          <p:nvPr>
            <p:extLst>
              <p:ext uri="{D42A27DB-BD31-4B8C-83A1-F6EECF244321}">
                <p14:modId xmlns:p14="http://schemas.microsoft.com/office/powerpoint/2010/main" val="770603719"/>
              </p:ext>
            </p:extLst>
          </p:nvPr>
        </p:nvGraphicFramePr>
        <p:xfrm>
          <a:off x="-168550" y="721561"/>
          <a:ext cx="9102594" cy="5927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32686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5F13F0-D466-4A10-A330-00B291CB1F12}"/>
              </a:ext>
            </a:extLst>
          </p:cNvPr>
          <p:cNvSpPr>
            <a:spLocks noGrp="1"/>
          </p:cNvSpPr>
          <p:nvPr>
            <p:ph sz="quarter" idx="14"/>
          </p:nvPr>
        </p:nvSpPr>
        <p:spPr>
          <a:xfrm>
            <a:off x="634133" y="717177"/>
            <a:ext cx="7875733" cy="4510376"/>
          </a:xfrm>
        </p:spPr>
        <p:txBody>
          <a:bodyPr/>
          <a:lstStyle/>
          <a:p>
            <a:pPr marL="0" marR="0" indent="0" algn="ctr">
              <a:lnSpc>
                <a:spcPct val="107000"/>
              </a:lnSpc>
              <a:spcBef>
                <a:spcPts val="0"/>
              </a:spcBef>
              <a:spcAft>
                <a:spcPts val="800"/>
              </a:spcAft>
              <a:buFont typeface="Arial" panose="020B0604020202020204" pitchFamily="34" charset="0"/>
              <a:buNone/>
            </a:pPr>
            <a:endParaRPr lang="en-US" sz="2800" kern="1200">
              <a:solidFill>
                <a:srgbClr val="000000"/>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Font typeface="Arial" panose="020B0604020202020204" pitchFamily="34" charset="0"/>
              <a:buNone/>
            </a:pPr>
            <a:r>
              <a:rPr lang="en-US" sz="2800">
                <a:solidFill>
                  <a:srgbClr val="000000"/>
                </a:solidFill>
                <a:ea typeface="Calibri" panose="020F0502020204030204" pitchFamily="34" charset="0"/>
                <a:cs typeface="Times New Roman" panose="02020603050405020304" pitchFamily="18" charset="0"/>
              </a:rPr>
              <a:t>On this team we…</a:t>
            </a:r>
          </a:p>
          <a:p>
            <a:pPr marL="0" indent="0" algn="ctr">
              <a:lnSpc>
                <a:spcPct val="107000"/>
              </a:lnSpc>
              <a:spcBef>
                <a:spcPts val="0"/>
              </a:spcBef>
              <a:spcAft>
                <a:spcPts val="800"/>
              </a:spcAft>
              <a:buNone/>
            </a:pPr>
            <a:r>
              <a:rPr lang="en-US" sz="2800">
                <a:solidFill>
                  <a:srgbClr val="000000"/>
                </a:solidFill>
                <a:ea typeface="Calibri" panose="020F0502020204030204" pitchFamily="34" charset="0"/>
                <a:cs typeface="Times New Roman" panose="02020603050405020304" pitchFamily="18" charset="0"/>
              </a:rPr>
              <a:t>In this department we… </a:t>
            </a:r>
          </a:p>
          <a:p>
            <a:pPr marL="0" marR="0" indent="0" algn="ctr">
              <a:lnSpc>
                <a:spcPct val="107000"/>
              </a:lnSpc>
              <a:spcBef>
                <a:spcPts val="0"/>
              </a:spcBef>
              <a:spcAft>
                <a:spcPts val="800"/>
              </a:spcAft>
              <a:buFont typeface="Arial" panose="020B0604020202020204" pitchFamily="34" charset="0"/>
              <a:buNone/>
            </a:pPr>
            <a:r>
              <a:rPr lang="en-US" sz="2800">
                <a:solidFill>
                  <a:srgbClr val="000000"/>
                </a:solidFill>
                <a:ea typeface="Calibri" panose="020F0502020204030204" pitchFamily="34" charset="0"/>
                <a:cs typeface="Times New Roman" panose="02020603050405020304" pitchFamily="18" charset="0"/>
              </a:rPr>
              <a:t>In this classroom we…</a:t>
            </a:r>
          </a:p>
          <a:p>
            <a:pPr marL="0" marR="0" indent="0" algn="ctr">
              <a:lnSpc>
                <a:spcPct val="107000"/>
              </a:lnSpc>
              <a:spcBef>
                <a:spcPts val="0"/>
              </a:spcBef>
              <a:spcAft>
                <a:spcPts val="800"/>
              </a:spcAft>
              <a:buFont typeface="Arial" panose="020B0604020202020204" pitchFamily="34" charset="0"/>
              <a:buNone/>
            </a:pPr>
            <a:endParaRPr lang="en-US" sz="2800">
              <a:solidFill>
                <a:srgbClr val="000000"/>
              </a:solidFill>
              <a:ea typeface="Calibri" panose="020F0502020204030204" pitchFamily="34" charset="0"/>
              <a:cs typeface="Times New Roman" panose="02020603050405020304" pitchFamily="18" charset="0"/>
            </a:endParaRPr>
          </a:p>
          <a:p>
            <a:endParaRPr lang="en-US"/>
          </a:p>
        </p:txBody>
      </p:sp>
      <p:sp>
        <p:nvSpPr>
          <p:cNvPr id="9" name="Text Placeholder 3">
            <a:extLst>
              <a:ext uri="{FF2B5EF4-FFF2-40B4-BE49-F238E27FC236}">
                <a16:creationId xmlns:a16="http://schemas.microsoft.com/office/drawing/2014/main" id="{BB296952-1201-4A9D-9CDE-2DE172A3BCB3}"/>
              </a:ext>
            </a:extLst>
          </p:cNvPr>
          <p:cNvSpPr>
            <a:spLocks noGrp="1"/>
          </p:cNvSpPr>
          <p:nvPr>
            <p:ph type="body" sz="quarter" idx="13"/>
          </p:nvPr>
        </p:nvSpPr>
        <p:spPr>
          <a:xfrm>
            <a:off x="-162058" y="41275"/>
            <a:ext cx="9306058" cy="675902"/>
          </a:xfrm>
        </p:spPr>
        <p:txBody>
          <a:bodyPr/>
          <a:lstStyle/>
          <a:p>
            <a:pPr algn="ctr"/>
            <a:r>
              <a:rPr lang="en-US"/>
              <a:t>Engaging Strategy: Creating Shared Agreements </a:t>
            </a:r>
          </a:p>
        </p:txBody>
      </p:sp>
      <p:pic>
        <p:nvPicPr>
          <p:cNvPr id="2052" name="Picture 4" descr="Quality Agreements With Contract Manufacturing Organizations (CMOs)">
            <a:extLst>
              <a:ext uri="{FF2B5EF4-FFF2-40B4-BE49-F238E27FC236}">
                <a16:creationId xmlns:a16="http://schemas.microsoft.com/office/drawing/2014/main" id="{19CB081D-310A-477B-B976-30A6B3281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615" y="3316373"/>
            <a:ext cx="6326768" cy="28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919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2D0619-C627-4994-83F9-70E0E3739416}"/>
              </a:ext>
            </a:extLst>
          </p:cNvPr>
          <p:cNvSpPr>
            <a:spLocks noGrp="1"/>
          </p:cNvSpPr>
          <p:nvPr>
            <p:ph type="body" sz="quarter" idx="13"/>
          </p:nvPr>
        </p:nvSpPr>
        <p:spPr/>
        <p:txBody>
          <a:bodyPr/>
          <a:lstStyle/>
          <a:p>
            <a:pPr algn="ctr"/>
            <a:r>
              <a:rPr lang="en-US" sz="4000"/>
              <a:t>Brain Break: Anchor Breathing</a:t>
            </a:r>
          </a:p>
        </p:txBody>
      </p:sp>
      <p:pic>
        <p:nvPicPr>
          <p:cNvPr id="1026" name="Picture 2" descr="33,857 Ship Anchor Stock Photos, Pictures &amp;amp; Royalty-Free Images - iStock">
            <a:extLst>
              <a:ext uri="{FF2B5EF4-FFF2-40B4-BE49-F238E27FC236}">
                <a16:creationId xmlns:a16="http://schemas.microsoft.com/office/drawing/2014/main" id="{BF86F552-D1D1-49F6-AF57-5D51DC7CBE6A}"/>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661700" y="1189486"/>
            <a:ext cx="5820600" cy="388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B45D9B-0017-452F-A054-F51ACC539428}"/>
              </a:ext>
            </a:extLst>
          </p:cNvPr>
          <p:cNvSpPr txBox="1"/>
          <p:nvPr/>
        </p:nvSpPr>
        <p:spPr>
          <a:xfrm>
            <a:off x="2939366" y="5272235"/>
            <a:ext cx="3891064" cy="523220"/>
          </a:xfrm>
          <a:prstGeom prst="rect">
            <a:avLst/>
          </a:prstGeom>
          <a:noFill/>
        </p:spPr>
        <p:txBody>
          <a:bodyPr wrap="square" rtlCol="0">
            <a:spAutoFit/>
          </a:bodyPr>
          <a:lstStyle/>
          <a:p>
            <a:r>
              <a:rPr lang="en-US" sz="2800" b="1">
                <a:hlinkClick r:id="rId4"/>
              </a:rPr>
              <a:t>Access video here</a:t>
            </a:r>
            <a:r>
              <a:rPr lang="en-US" sz="2800" b="1"/>
              <a:t> </a:t>
            </a:r>
          </a:p>
        </p:txBody>
      </p:sp>
    </p:spTree>
    <p:extLst>
      <p:ext uri="{BB962C8B-B14F-4D97-AF65-F5344CB8AC3E}">
        <p14:creationId xmlns:p14="http://schemas.microsoft.com/office/powerpoint/2010/main" val="39928184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1973D5-666E-417E-8D5F-7A5627968A1E}"/>
              </a:ext>
            </a:extLst>
          </p:cNvPr>
          <p:cNvSpPr>
            <a:spLocks noGrp="1"/>
          </p:cNvSpPr>
          <p:nvPr>
            <p:ph type="body" sz="quarter" idx="13"/>
          </p:nvPr>
        </p:nvSpPr>
        <p:spPr/>
        <p:txBody>
          <a:bodyPr/>
          <a:lstStyle/>
          <a:p>
            <a:pPr algn="ctr"/>
            <a:r>
              <a:rPr lang="en-US" sz="4000">
                <a:latin typeface="Calibri"/>
                <a:cs typeface="Calibri"/>
              </a:rPr>
              <a:t>Engaging Strategy: Traverse Talking</a:t>
            </a:r>
            <a:endParaRPr lang="en-US" sz="4000"/>
          </a:p>
        </p:txBody>
      </p:sp>
      <p:pic>
        <p:nvPicPr>
          <p:cNvPr id="4" name="Online Media 3" title="60-Second Strategy: Traverse Talk">
            <a:hlinkClick r:id="" action="ppaction://media"/>
            <a:extLst>
              <a:ext uri="{FF2B5EF4-FFF2-40B4-BE49-F238E27FC236}">
                <a16:creationId xmlns:a16="http://schemas.microsoft.com/office/drawing/2014/main" id="{908971F0-D56A-4E5A-9B12-7ADBEDA1592F}"/>
              </a:ext>
            </a:extLst>
          </p:cNvPr>
          <p:cNvPicPr>
            <a:picLocks noGrp="1" noRot="1" noChangeAspect="1"/>
          </p:cNvPicPr>
          <p:nvPr>
            <p:ph sz="quarter" idx="14"/>
            <a:videoFile r:link="rId1"/>
          </p:nvPr>
        </p:nvPicPr>
        <p:blipFill>
          <a:blip r:embed="rId4"/>
          <a:stretch>
            <a:fillRect/>
          </a:stretch>
        </p:blipFill>
        <p:spPr>
          <a:xfrm>
            <a:off x="2310606" y="1859756"/>
            <a:ext cx="4572000" cy="3429000"/>
          </a:xfrm>
        </p:spPr>
      </p:pic>
    </p:spTree>
    <p:extLst>
      <p:ext uri="{BB962C8B-B14F-4D97-AF65-F5344CB8AC3E}">
        <p14:creationId xmlns:p14="http://schemas.microsoft.com/office/powerpoint/2010/main" val="2898793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FC0BF3-EDBA-49FB-960E-BA91FE3479F6}"/>
              </a:ext>
            </a:extLst>
          </p:cNvPr>
          <p:cNvSpPr>
            <a:spLocks noGrp="1"/>
          </p:cNvSpPr>
          <p:nvPr>
            <p:ph type="body" sz="quarter" idx="13"/>
          </p:nvPr>
        </p:nvSpPr>
        <p:spPr/>
        <p:txBody>
          <a:bodyPr/>
          <a:lstStyle/>
          <a:p>
            <a:pPr algn="ctr"/>
            <a:r>
              <a:rPr lang="en-US" sz="4000"/>
              <a:t>Brain Break: Balloon Breathing </a:t>
            </a:r>
          </a:p>
        </p:txBody>
      </p:sp>
      <p:pic>
        <p:nvPicPr>
          <p:cNvPr id="7" name="Content Placeholder 6" descr="Colorful hot air balloons flying">
            <a:extLst>
              <a:ext uri="{FF2B5EF4-FFF2-40B4-BE49-F238E27FC236}">
                <a16:creationId xmlns:a16="http://schemas.microsoft.com/office/drawing/2014/main" id="{F4599F4E-A5C1-45EA-9548-8B415578D14C}"/>
              </a:ext>
            </a:extLst>
          </p:cNvPr>
          <p:cNvPicPr>
            <a:picLocks noGrp="1" noChangeAspect="1"/>
          </p:cNvPicPr>
          <p:nvPr>
            <p:ph sz="quarter" idx="14"/>
          </p:nvPr>
        </p:nvPicPr>
        <p:blipFill>
          <a:blip r:embed="rId3"/>
          <a:stretch>
            <a:fillRect/>
          </a:stretch>
        </p:blipFill>
        <p:spPr>
          <a:xfrm>
            <a:off x="1331354" y="1346838"/>
            <a:ext cx="6481289" cy="3546395"/>
          </a:xfrm>
        </p:spPr>
      </p:pic>
      <p:sp>
        <p:nvSpPr>
          <p:cNvPr id="8" name="TextBox 7">
            <a:extLst>
              <a:ext uri="{FF2B5EF4-FFF2-40B4-BE49-F238E27FC236}">
                <a16:creationId xmlns:a16="http://schemas.microsoft.com/office/drawing/2014/main" id="{1E0F48D6-3B8B-4433-8F21-FF75C14F6C13}"/>
              </a:ext>
            </a:extLst>
          </p:cNvPr>
          <p:cNvSpPr txBox="1"/>
          <p:nvPr/>
        </p:nvSpPr>
        <p:spPr>
          <a:xfrm>
            <a:off x="2821020" y="5252935"/>
            <a:ext cx="3501958" cy="523220"/>
          </a:xfrm>
          <a:prstGeom prst="rect">
            <a:avLst/>
          </a:prstGeom>
          <a:noFill/>
        </p:spPr>
        <p:txBody>
          <a:bodyPr wrap="square" rtlCol="0">
            <a:spAutoFit/>
          </a:bodyPr>
          <a:lstStyle/>
          <a:p>
            <a:pPr algn="ctr"/>
            <a:r>
              <a:rPr lang="en-US" sz="2800" b="1">
                <a:hlinkClick r:id="rId4"/>
              </a:rPr>
              <a:t>Access video here</a:t>
            </a:r>
            <a:r>
              <a:rPr lang="en-US" sz="2800" b="1"/>
              <a:t> </a:t>
            </a:r>
          </a:p>
        </p:txBody>
      </p:sp>
    </p:spTree>
    <p:extLst>
      <p:ext uri="{BB962C8B-B14F-4D97-AF65-F5344CB8AC3E}">
        <p14:creationId xmlns:p14="http://schemas.microsoft.com/office/powerpoint/2010/main" val="21093898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A22BE4-6C4D-4B5D-A882-EEDCA212780B}"/>
              </a:ext>
            </a:extLst>
          </p:cNvPr>
          <p:cNvSpPr>
            <a:spLocks noGrp="1"/>
          </p:cNvSpPr>
          <p:nvPr>
            <p:ph type="body" sz="quarter" idx="13"/>
          </p:nvPr>
        </p:nvSpPr>
        <p:spPr/>
        <p:txBody>
          <a:bodyPr/>
          <a:lstStyle/>
          <a:p>
            <a:pPr algn="ctr"/>
            <a:r>
              <a:rPr lang="en-US" sz="4000"/>
              <a:t>Engaging Strategy: Four Corners</a:t>
            </a:r>
          </a:p>
        </p:txBody>
      </p:sp>
      <p:pic>
        <p:nvPicPr>
          <p:cNvPr id="1028" name="Picture 4" descr="Four corners classroom game - The Game Gal">
            <a:extLst>
              <a:ext uri="{FF2B5EF4-FFF2-40B4-BE49-F238E27FC236}">
                <a16:creationId xmlns:a16="http://schemas.microsoft.com/office/drawing/2014/main" id="{24BC3780-D8B0-4541-A622-35C797E4D7C4}"/>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458742" y="1291601"/>
            <a:ext cx="4226516" cy="464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98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595E2B-F4A9-4B7B-A17F-9FDE63F513E6}"/>
              </a:ext>
            </a:extLst>
          </p:cNvPr>
          <p:cNvSpPr>
            <a:spLocks noGrp="1"/>
          </p:cNvSpPr>
          <p:nvPr>
            <p:ph type="body" sz="quarter" idx="13"/>
          </p:nvPr>
        </p:nvSpPr>
        <p:spPr/>
        <p:txBody>
          <a:bodyPr/>
          <a:lstStyle/>
          <a:p>
            <a:pPr algn="ctr"/>
            <a:r>
              <a:rPr lang="en-US" sz="4000"/>
              <a:t>Brain Break: Mindful Minute </a:t>
            </a:r>
          </a:p>
        </p:txBody>
      </p:sp>
      <p:pic>
        <p:nvPicPr>
          <p:cNvPr id="7" name="Content Placeholder 6" descr="A closeup photo of a hand holding a compass">
            <a:extLst>
              <a:ext uri="{FF2B5EF4-FFF2-40B4-BE49-F238E27FC236}">
                <a16:creationId xmlns:a16="http://schemas.microsoft.com/office/drawing/2014/main" id="{8F8592FF-CF1B-40D7-8792-CBA5EC8AE585}"/>
              </a:ext>
            </a:extLst>
          </p:cNvPr>
          <p:cNvPicPr>
            <a:picLocks noGrp="1" noChangeAspect="1"/>
          </p:cNvPicPr>
          <p:nvPr>
            <p:ph sz="quarter" idx="14"/>
          </p:nvPr>
        </p:nvPicPr>
        <p:blipFill>
          <a:blip r:embed="rId3"/>
          <a:stretch>
            <a:fillRect/>
          </a:stretch>
        </p:blipFill>
        <p:spPr>
          <a:xfrm>
            <a:off x="1668594" y="1260848"/>
            <a:ext cx="5806812" cy="3875357"/>
          </a:xfrm>
        </p:spPr>
      </p:pic>
      <p:sp>
        <p:nvSpPr>
          <p:cNvPr id="8" name="TextBox 7">
            <a:extLst>
              <a:ext uri="{FF2B5EF4-FFF2-40B4-BE49-F238E27FC236}">
                <a16:creationId xmlns:a16="http://schemas.microsoft.com/office/drawing/2014/main" id="{BF4D1A28-8C67-4C05-A7BA-863C34AFC3ED}"/>
              </a:ext>
            </a:extLst>
          </p:cNvPr>
          <p:cNvSpPr txBox="1"/>
          <p:nvPr/>
        </p:nvSpPr>
        <p:spPr>
          <a:xfrm>
            <a:off x="3142034" y="5419343"/>
            <a:ext cx="2859932" cy="523220"/>
          </a:xfrm>
          <a:prstGeom prst="rect">
            <a:avLst/>
          </a:prstGeom>
          <a:noFill/>
        </p:spPr>
        <p:txBody>
          <a:bodyPr wrap="square" rtlCol="0">
            <a:spAutoFit/>
          </a:bodyPr>
          <a:lstStyle/>
          <a:p>
            <a:r>
              <a:rPr lang="en-US" sz="2800" b="1">
                <a:hlinkClick r:id="rId4"/>
              </a:rPr>
              <a:t>Access video Here</a:t>
            </a:r>
            <a:endParaRPr lang="en-US" sz="2800" b="1"/>
          </a:p>
        </p:txBody>
      </p:sp>
    </p:spTree>
    <p:extLst>
      <p:ext uri="{BB962C8B-B14F-4D97-AF65-F5344CB8AC3E}">
        <p14:creationId xmlns:p14="http://schemas.microsoft.com/office/powerpoint/2010/main" val="3326440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98BB6D-0120-43BA-AFCB-B76C1F4BA598}"/>
              </a:ext>
            </a:extLst>
          </p:cNvPr>
          <p:cNvSpPr>
            <a:spLocks noGrp="1"/>
          </p:cNvSpPr>
          <p:nvPr>
            <p:ph type="body" sz="quarter" idx="13"/>
          </p:nvPr>
        </p:nvSpPr>
        <p:spPr/>
        <p:txBody>
          <a:bodyPr/>
          <a:lstStyle/>
          <a:p>
            <a:pPr algn="ctr"/>
            <a:r>
              <a:rPr lang="en-US" sz="4000"/>
              <a:t>Engaging Strategy: Four A’s </a:t>
            </a:r>
          </a:p>
        </p:txBody>
      </p:sp>
      <p:sp>
        <p:nvSpPr>
          <p:cNvPr id="2" name="Rectangle 1">
            <a:extLst>
              <a:ext uri="{FF2B5EF4-FFF2-40B4-BE49-F238E27FC236}">
                <a16:creationId xmlns:a16="http://schemas.microsoft.com/office/drawing/2014/main" id="{47A14B9E-BD38-4FC1-B36D-E6C130A5DE9F}"/>
              </a:ext>
            </a:extLst>
          </p:cNvPr>
          <p:cNvSpPr/>
          <p:nvPr/>
        </p:nvSpPr>
        <p:spPr>
          <a:xfrm>
            <a:off x="202697" y="1613778"/>
            <a:ext cx="3889719"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Assumptions</a:t>
            </a:r>
          </a:p>
        </p:txBody>
      </p:sp>
      <p:sp>
        <p:nvSpPr>
          <p:cNvPr id="6" name="Rectangle 5">
            <a:extLst>
              <a:ext uri="{FF2B5EF4-FFF2-40B4-BE49-F238E27FC236}">
                <a16:creationId xmlns:a16="http://schemas.microsoft.com/office/drawing/2014/main" id="{E501F398-424B-4539-9813-50B51DFAB550}"/>
              </a:ext>
            </a:extLst>
          </p:cNvPr>
          <p:cNvSpPr/>
          <p:nvPr/>
        </p:nvSpPr>
        <p:spPr>
          <a:xfrm>
            <a:off x="5496429" y="1613778"/>
            <a:ext cx="3384517"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Agreement</a:t>
            </a:r>
          </a:p>
        </p:txBody>
      </p:sp>
      <p:sp>
        <p:nvSpPr>
          <p:cNvPr id="7" name="Rectangle 6">
            <a:extLst>
              <a:ext uri="{FF2B5EF4-FFF2-40B4-BE49-F238E27FC236}">
                <a16:creationId xmlns:a16="http://schemas.microsoft.com/office/drawing/2014/main" id="{DFA8027F-8B98-4FC5-B33D-CE03D2EB9C9A}"/>
              </a:ext>
            </a:extLst>
          </p:cNvPr>
          <p:cNvSpPr/>
          <p:nvPr/>
        </p:nvSpPr>
        <p:spPr>
          <a:xfrm>
            <a:off x="416677" y="4791953"/>
            <a:ext cx="3060325"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rPr>
              <a:t>Argument</a:t>
            </a:r>
          </a:p>
        </p:txBody>
      </p:sp>
      <p:sp>
        <p:nvSpPr>
          <p:cNvPr id="8" name="Rectangle 7">
            <a:extLst>
              <a:ext uri="{FF2B5EF4-FFF2-40B4-BE49-F238E27FC236}">
                <a16:creationId xmlns:a16="http://schemas.microsoft.com/office/drawing/2014/main" id="{F025C1E9-0737-42CA-9293-27712B1C3369}"/>
              </a:ext>
            </a:extLst>
          </p:cNvPr>
          <p:cNvSpPr/>
          <p:nvPr/>
        </p:nvSpPr>
        <p:spPr>
          <a:xfrm>
            <a:off x="5532075" y="4791953"/>
            <a:ext cx="3418757"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rPr>
              <a:t>Aspirations</a:t>
            </a:r>
          </a:p>
        </p:txBody>
      </p:sp>
      <p:pic>
        <p:nvPicPr>
          <p:cNvPr id="9" name="Picture 8" descr="A group of people holding hearts&#10;&#10;Description automatically generated with low confidence">
            <a:extLst>
              <a:ext uri="{FF2B5EF4-FFF2-40B4-BE49-F238E27FC236}">
                <a16:creationId xmlns:a16="http://schemas.microsoft.com/office/drawing/2014/main" id="{0446F4A0-88F1-4626-96BC-235FF38567A2}"/>
              </a:ext>
            </a:extLst>
          </p:cNvPr>
          <p:cNvPicPr>
            <a:picLocks noChangeAspect="1"/>
          </p:cNvPicPr>
          <p:nvPr/>
        </p:nvPicPr>
        <p:blipFill>
          <a:blip r:embed="rId3"/>
          <a:stretch>
            <a:fillRect/>
          </a:stretch>
        </p:blipFill>
        <p:spPr>
          <a:xfrm>
            <a:off x="2879741" y="2537108"/>
            <a:ext cx="3384517" cy="2457957"/>
          </a:xfrm>
          <a:prstGeom prst="rect">
            <a:avLst/>
          </a:prstGeom>
        </p:spPr>
      </p:pic>
    </p:spTree>
    <p:extLst>
      <p:ext uri="{BB962C8B-B14F-4D97-AF65-F5344CB8AC3E}">
        <p14:creationId xmlns:p14="http://schemas.microsoft.com/office/powerpoint/2010/main" val="3466001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381E5-0129-4D1B-863B-5083A9743C46}"/>
              </a:ext>
            </a:extLst>
          </p:cNvPr>
          <p:cNvSpPr>
            <a:spLocks noGrp="1"/>
          </p:cNvSpPr>
          <p:nvPr>
            <p:ph type="body" sz="quarter" idx="13"/>
          </p:nvPr>
        </p:nvSpPr>
        <p:spPr/>
        <p:txBody>
          <a:bodyPr/>
          <a:lstStyle/>
          <a:p>
            <a:pPr algn="ctr"/>
            <a:r>
              <a:rPr lang="en-US" sz="4000"/>
              <a:t>Brain Break: Starfish Breathing</a:t>
            </a:r>
          </a:p>
        </p:txBody>
      </p:sp>
      <p:pic>
        <p:nvPicPr>
          <p:cNvPr id="7" name="Content Placeholder 6" descr="Starfish on empty sandy beach">
            <a:extLst>
              <a:ext uri="{FF2B5EF4-FFF2-40B4-BE49-F238E27FC236}">
                <a16:creationId xmlns:a16="http://schemas.microsoft.com/office/drawing/2014/main" id="{5A948227-CEE1-43B5-B4EF-91B4A887219F}"/>
              </a:ext>
            </a:extLst>
          </p:cNvPr>
          <p:cNvPicPr>
            <a:picLocks noGrp="1" noChangeAspect="1"/>
          </p:cNvPicPr>
          <p:nvPr>
            <p:ph sz="quarter" idx="14"/>
          </p:nvPr>
        </p:nvPicPr>
        <p:blipFill>
          <a:blip r:embed="rId3"/>
          <a:stretch>
            <a:fillRect/>
          </a:stretch>
        </p:blipFill>
        <p:spPr>
          <a:xfrm>
            <a:off x="1713030" y="1183027"/>
            <a:ext cx="5717939" cy="3894788"/>
          </a:xfrm>
        </p:spPr>
      </p:pic>
      <p:sp>
        <p:nvSpPr>
          <p:cNvPr id="8" name="TextBox 7">
            <a:extLst>
              <a:ext uri="{FF2B5EF4-FFF2-40B4-BE49-F238E27FC236}">
                <a16:creationId xmlns:a16="http://schemas.microsoft.com/office/drawing/2014/main" id="{22BE2AF5-F2D8-447C-AEF5-859396FA46B2}"/>
              </a:ext>
            </a:extLst>
          </p:cNvPr>
          <p:cNvSpPr txBox="1"/>
          <p:nvPr/>
        </p:nvSpPr>
        <p:spPr>
          <a:xfrm>
            <a:off x="3093396" y="5311302"/>
            <a:ext cx="3054485" cy="523220"/>
          </a:xfrm>
          <a:prstGeom prst="rect">
            <a:avLst/>
          </a:prstGeom>
          <a:noFill/>
        </p:spPr>
        <p:txBody>
          <a:bodyPr wrap="square" rtlCol="0">
            <a:spAutoFit/>
          </a:bodyPr>
          <a:lstStyle/>
          <a:p>
            <a:pPr algn="ctr"/>
            <a:r>
              <a:rPr lang="en-US" sz="2800" b="1">
                <a:hlinkClick r:id="rId4"/>
              </a:rPr>
              <a:t>Access video here</a:t>
            </a:r>
            <a:endParaRPr lang="en-US" sz="2800" b="1"/>
          </a:p>
        </p:txBody>
      </p:sp>
    </p:spTree>
    <p:extLst>
      <p:ext uri="{BB962C8B-B14F-4D97-AF65-F5344CB8AC3E}">
        <p14:creationId xmlns:p14="http://schemas.microsoft.com/office/powerpoint/2010/main" val="3141348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4D401-0734-4760-A585-38E8A321BDC0}"/>
              </a:ext>
            </a:extLst>
          </p:cNvPr>
          <p:cNvSpPr>
            <a:spLocks noGrp="1"/>
          </p:cNvSpPr>
          <p:nvPr>
            <p:ph type="body" sz="quarter" idx="13"/>
          </p:nvPr>
        </p:nvSpPr>
        <p:spPr/>
        <p:txBody>
          <a:bodyPr/>
          <a:lstStyle/>
          <a:p>
            <a:pPr algn="ctr"/>
            <a:r>
              <a:rPr lang="en-US"/>
              <a:t>Welcoming/Inclusion Activity</a:t>
            </a:r>
          </a:p>
        </p:txBody>
      </p:sp>
      <p:pic>
        <p:nvPicPr>
          <p:cNvPr id="4" name="Picture 2">
            <a:extLst>
              <a:ext uri="{FF2B5EF4-FFF2-40B4-BE49-F238E27FC236}">
                <a16:creationId xmlns:a16="http://schemas.microsoft.com/office/drawing/2014/main" id="{74C1B49F-6518-47C1-844B-4632040328E4}"/>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167606" y="1545431"/>
            <a:ext cx="68580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4457EE-15F4-4952-8847-565DC27DDB7F}"/>
              </a:ext>
            </a:extLst>
          </p:cNvPr>
          <p:cNvSpPr txBox="1"/>
          <p:nvPr/>
        </p:nvSpPr>
        <p:spPr>
          <a:xfrm>
            <a:off x="1429638" y="5653600"/>
            <a:ext cx="7865920" cy="1077218"/>
          </a:xfrm>
          <a:prstGeom prst="rect">
            <a:avLst/>
          </a:prstGeom>
          <a:noFill/>
        </p:spPr>
        <p:txBody>
          <a:bodyPr wrap="square" rtlCol="0">
            <a:spAutoFit/>
          </a:bodyPr>
          <a:lstStyle/>
          <a:p>
            <a:r>
              <a:rPr lang="en-US" sz="3200"/>
              <a:t>I wish _____ would _____.</a:t>
            </a:r>
          </a:p>
          <a:p>
            <a:r>
              <a:rPr lang="en-US" sz="3200"/>
              <a:t>I wish _____ wouldn’t _____.</a:t>
            </a:r>
          </a:p>
        </p:txBody>
      </p:sp>
    </p:spTree>
    <p:extLst>
      <p:ext uri="{BB962C8B-B14F-4D97-AF65-F5344CB8AC3E}">
        <p14:creationId xmlns:p14="http://schemas.microsoft.com/office/powerpoint/2010/main" val="18575299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6096DD-A5E8-4F0B-BD3E-1116E84ACB55}"/>
              </a:ext>
            </a:extLst>
          </p:cNvPr>
          <p:cNvSpPr>
            <a:spLocks noGrp="1"/>
          </p:cNvSpPr>
          <p:nvPr>
            <p:ph type="body" sz="quarter" idx="13"/>
          </p:nvPr>
        </p:nvSpPr>
        <p:spPr/>
        <p:txBody>
          <a:bodyPr/>
          <a:lstStyle/>
          <a:p>
            <a:pPr algn="ctr"/>
            <a:r>
              <a:rPr lang="en-US" sz="4000"/>
              <a:t>Engaging Strategy: World Café </a:t>
            </a:r>
          </a:p>
        </p:txBody>
      </p:sp>
      <p:pic>
        <p:nvPicPr>
          <p:cNvPr id="1026" name="Picture 2" descr="Kennen Sie schon… die Methode World Café? – Zentrum für Lernen und  Innovation (ZLI)">
            <a:extLst>
              <a:ext uri="{FF2B5EF4-FFF2-40B4-BE49-F238E27FC236}">
                <a16:creationId xmlns:a16="http://schemas.microsoft.com/office/drawing/2014/main" id="{11E96338-E94F-414A-AE9C-4A81BF94A81F}"/>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572000" y="2694576"/>
            <a:ext cx="4389085" cy="320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oderate large groups with the World Café workshop">
            <a:extLst>
              <a:ext uri="{FF2B5EF4-FFF2-40B4-BE49-F238E27FC236}">
                <a16:creationId xmlns:a16="http://schemas.microsoft.com/office/drawing/2014/main" id="{E5952F36-47D6-4B17-B4B9-3EB6C8A38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15" y="1258758"/>
            <a:ext cx="4330991" cy="287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07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065303-F0FB-44DF-921E-BA985193BB87}"/>
              </a:ext>
            </a:extLst>
          </p:cNvPr>
          <p:cNvSpPr>
            <a:spLocks noGrp="1"/>
          </p:cNvSpPr>
          <p:nvPr>
            <p:ph type="body" sz="quarter" idx="13"/>
          </p:nvPr>
        </p:nvSpPr>
        <p:spPr/>
        <p:txBody>
          <a:bodyPr/>
          <a:lstStyle/>
          <a:p>
            <a:pPr algn="ctr"/>
            <a:r>
              <a:rPr lang="en-US" sz="4000"/>
              <a:t>Brain Break: Chair Cat/Cow</a:t>
            </a:r>
          </a:p>
        </p:txBody>
      </p:sp>
      <p:pic>
        <p:nvPicPr>
          <p:cNvPr id="7" name="Content Placeholder 6" descr="Short-haired cat with eyes shut sitting on person’s lap, being groomed on its head with cat comb">
            <a:extLst>
              <a:ext uri="{FF2B5EF4-FFF2-40B4-BE49-F238E27FC236}">
                <a16:creationId xmlns:a16="http://schemas.microsoft.com/office/drawing/2014/main" id="{5975E917-EC8B-4241-9692-C632D2332523}"/>
              </a:ext>
            </a:extLst>
          </p:cNvPr>
          <p:cNvPicPr>
            <a:picLocks noGrp="1" noChangeAspect="1"/>
          </p:cNvPicPr>
          <p:nvPr>
            <p:ph sz="quarter" idx="14"/>
          </p:nvPr>
        </p:nvPicPr>
        <p:blipFill>
          <a:blip r:embed="rId3"/>
          <a:stretch>
            <a:fillRect/>
          </a:stretch>
        </p:blipFill>
        <p:spPr>
          <a:xfrm>
            <a:off x="1832705" y="1299757"/>
            <a:ext cx="5478589" cy="3652393"/>
          </a:xfrm>
        </p:spPr>
      </p:pic>
      <p:sp>
        <p:nvSpPr>
          <p:cNvPr id="8" name="TextBox 7">
            <a:extLst>
              <a:ext uri="{FF2B5EF4-FFF2-40B4-BE49-F238E27FC236}">
                <a16:creationId xmlns:a16="http://schemas.microsoft.com/office/drawing/2014/main" id="{1B2CD73E-70C9-452F-AB2E-DE00BAB07714}"/>
              </a:ext>
            </a:extLst>
          </p:cNvPr>
          <p:cNvSpPr txBox="1"/>
          <p:nvPr/>
        </p:nvSpPr>
        <p:spPr>
          <a:xfrm>
            <a:off x="2918298" y="5233481"/>
            <a:ext cx="3190672" cy="523220"/>
          </a:xfrm>
          <a:prstGeom prst="rect">
            <a:avLst/>
          </a:prstGeom>
          <a:noFill/>
        </p:spPr>
        <p:txBody>
          <a:bodyPr wrap="square" rtlCol="0">
            <a:spAutoFit/>
          </a:bodyPr>
          <a:lstStyle/>
          <a:p>
            <a:pPr algn="ctr"/>
            <a:r>
              <a:rPr lang="en-US" sz="2800" b="1">
                <a:hlinkClick r:id="rId4"/>
              </a:rPr>
              <a:t>Access video here</a:t>
            </a:r>
            <a:endParaRPr lang="en-US" sz="2800" b="1"/>
          </a:p>
        </p:txBody>
      </p:sp>
    </p:spTree>
    <p:extLst>
      <p:ext uri="{BB962C8B-B14F-4D97-AF65-F5344CB8AC3E}">
        <p14:creationId xmlns:p14="http://schemas.microsoft.com/office/powerpoint/2010/main" val="19422285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95255-2935-41FC-982E-C5002DF231EA}"/>
              </a:ext>
            </a:extLst>
          </p:cNvPr>
          <p:cNvSpPr>
            <a:spLocks noGrp="1"/>
          </p:cNvSpPr>
          <p:nvPr>
            <p:ph type="body" sz="quarter" idx="13"/>
          </p:nvPr>
        </p:nvSpPr>
        <p:spPr>
          <a:xfrm>
            <a:off x="404605" y="99928"/>
            <a:ext cx="8385242" cy="987137"/>
          </a:xfrm>
        </p:spPr>
        <p:txBody>
          <a:bodyPr/>
          <a:lstStyle/>
          <a:p>
            <a:pPr algn="ctr"/>
            <a:r>
              <a:rPr lang="en-US" sz="4000"/>
              <a:t>Engaging Strategy: Give One, Get One</a:t>
            </a:r>
          </a:p>
        </p:txBody>
      </p:sp>
      <p:pic>
        <p:nvPicPr>
          <p:cNvPr id="4098" name="Picture 2" descr="Free Timeshare Exchanges for owners | Timeshare Users Group">
            <a:extLst>
              <a:ext uri="{FF2B5EF4-FFF2-40B4-BE49-F238E27FC236}">
                <a16:creationId xmlns:a16="http://schemas.microsoft.com/office/drawing/2014/main" id="{BC311B27-8C43-4F20-A2C4-44871DC210E1}"/>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484452" y="1645139"/>
            <a:ext cx="5866606" cy="385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66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E94DEC-F1FE-44AD-8BA1-18B130557D58}"/>
              </a:ext>
            </a:extLst>
          </p:cNvPr>
          <p:cNvSpPr>
            <a:spLocks noGrp="1"/>
          </p:cNvSpPr>
          <p:nvPr>
            <p:ph type="body" sz="quarter" idx="13"/>
          </p:nvPr>
        </p:nvSpPr>
        <p:spPr/>
        <p:txBody>
          <a:bodyPr/>
          <a:lstStyle/>
          <a:p>
            <a:pPr algn="ctr"/>
            <a:r>
              <a:rPr lang="en-US" sz="4000"/>
              <a:t>Brain Break: Sunrise/Sunset</a:t>
            </a:r>
          </a:p>
        </p:txBody>
      </p:sp>
      <p:pic>
        <p:nvPicPr>
          <p:cNvPr id="7" name="Content Placeholder 6" descr="Tropical palm trees silhouetted at sunrise">
            <a:extLst>
              <a:ext uri="{FF2B5EF4-FFF2-40B4-BE49-F238E27FC236}">
                <a16:creationId xmlns:a16="http://schemas.microsoft.com/office/drawing/2014/main" id="{B35DB752-F23C-4AB0-9E2B-05683F604CD2}"/>
              </a:ext>
            </a:extLst>
          </p:cNvPr>
          <p:cNvPicPr>
            <a:picLocks noGrp="1" noChangeAspect="1"/>
          </p:cNvPicPr>
          <p:nvPr>
            <p:ph sz="quarter" idx="14"/>
          </p:nvPr>
        </p:nvPicPr>
        <p:blipFill>
          <a:blip r:embed="rId3"/>
          <a:stretch>
            <a:fillRect/>
          </a:stretch>
        </p:blipFill>
        <p:spPr>
          <a:xfrm>
            <a:off x="1774339" y="1099998"/>
            <a:ext cx="5595321" cy="3730214"/>
          </a:xfrm>
        </p:spPr>
      </p:pic>
      <p:sp>
        <p:nvSpPr>
          <p:cNvPr id="8" name="TextBox 7">
            <a:extLst>
              <a:ext uri="{FF2B5EF4-FFF2-40B4-BE49-F238E27FC236}">
                <a16:creationId xmlns:a16="http://schemas.microsoft.com/office/drawing/2014/main" id="{83F586E6-1105-4150-8032-5FD2418B0051}"/>
              </a:ext>
            </a:extLst>
          </p:cNvPr>
          <p:cNvSpPr txBox="1"/>
          <p:nvPr/>
        </p:nvSpPr>
        <p:spPr>
          <a:xfrm>
            <a:off x="3054484" y="5136205"/>
            <a:ext cx="3035030" cy="523220"/>
          </a:xfrm>
          <a:prstGeom prst="rect">
            <a:avLst/>
          </a:prstGeom>
          <a:noFill/>
        </p:spPr>
        <p:txBody>
          <a:bodyPr wrap="square" rtlCol="0">
            <a:spAutoFit/>
          </a:bodyPr>
          <a:lstStyle/>
          <a:p>
            <a:pPr algn="ctr"/>
            <a:r>
              <a:rPr lang="en-US" sz="2800" b="1">
                <a:hlinkClick r:id="rId4"/>
              </a:rPr>
              <a:t>Access video here</a:t>
            </a:r>
            <a:r>
              <a:rPr lang="en-US" sz="2800" b="1"/>
              <a:t> </a:t>
            </a:r>
          </a:p>
        </p:txBody>
      </p:sp>
    </p:spTree>
    <p:extLst>
      <p:ext uri="{BB962C8B-B14F-4D97-AF65-F5344CB8AC3E}">
        <p14:creationId xmlns:p14="http://schemas.microsoft.com/office/powerpoint/2010/main" val="3139346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98297-0304-458F-99D4-0EFD693F8A8F}"/>
              </a:ext>
            </a:extLst>
          </p:cNvPr>
          <p:cNvSpPr>
            <a:spLocks noGrp="1"/>
          </p:cNvSpPr>
          <p:nvPr>
            <p:ph type="body" sz="quarter" idx="13"/>
          </p:nvPr>
        </p:nvSpPr>
        <p:spPr>
          <a:xfrm>
            <a:off x="297600" y="158294"/>
            <a:ext cx="8599251" cy="987137"/>
          </a:xfrm>
        </p:spPr>
        <p:txBody>
          <a:bodyPr/>
          <a:lstStyle/>
          <a:p>
            <a:pPr algn="ctr"/>
            <a:r>
              <a:rPr lang="en-US" sz="4000"/>
              <a:t>Engaging Strategy: T-Chart, Pair, Defend</a:t>
            </a:r>
          </a:p>
        </p:txBody>
      </p:sp>
      <p:pic>
        <p:nvPicPr>
          <p:cNvPr id="3074" name="Picture 2" descr="Resolved: Debate is stupid | The Outline">
            <a:extLst>
              <a:ext uri="{FF2B5EF4-FFF2-40B4-BE49-F238E27FC236}">
                <a16:creationId xmlns:a16="http://schemas.microsoft.com/office/drawing/2014/main" id="{5736FBB1-87CA-4639-BA39-888AE3BA4E9F}"/>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314178" y="1435692"/>
            <a:ext cx="4515644" cy="398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70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0B8C5D-1275-4B78-BDB6-3234D4268DC1}"/>
              </a:ext>
            </a:extLst>
          </p:cNvPr>
          <p:cNvSpPr>
            <a:spLocks noGrp="1"/>
          </p:cNvSpPr>
          <p:nvPr>
            <p:ph type="body" sz="quarter" idx="13"/>
          </p:nvPr>
        </p:nvSpPr>
        <p:spPr/>
        <p:txBody>
          <a:bodyPr/>
          <a:lstStyle/>
          <a:p>
            <a:pPr algn="ctr"/>
            <a:r>
              <a:rPr lang="en-US" sz="4000"/>
              <a:t>Brain Break: Chair Twist</a:t>
            </a:r>
          </a:p>
        </p:txBody>
      </p:sp>
      <p:pic>
        <p:nvPicPr>
          <p:cNvPr id="3" name="Content Placeholder 2" descr="A digital balance scale using circles">
            <a:extLst>
              <a:ext uri="{FF2B5EF4-FFF2-40B4-BE49-F238E27FC236}">
                <a16:creationId xmlns:a16="http://schemas.microsoft.com/office/drawing/2014/main" id="{6CFF1616-A0C4-46A0-912F-3674A982B8DA}"/>
              </a:ext>
            </a:extLst>
          </p:cNvPr>
          <p:cNvPicPr>
            <a:picLocks noGrp="1" noChangeAspect="1"/>
          </p:cNvPicPr>
          <p:nvPr>
            <p:ph sz="quarter" idx="14"/>
          </p:nvPr>
        </p:nvPicPr>
        <p:blipFill>
          <a:blip r:embed="rId3"/>
          <a:stretch>
            <a:fillRect/>
          </a:stretch>
        </p:blipFill>
        <p:spPr>
          <a:xfrm>
            <a:off x="1484089" y="1183026"/>
            <a:ext cx="6175821" cy="3734111"/>
          </a:xfrm>
        </p:spPr>
      </p:pic>
      <p:sp>
        <p:nvSpPr>
          <p:cNvPr id="6" name="TextBox 5">
            <a:extLst>
              <a:ext uri="{FF2B5EF4-FFF2-40B4-BE49-F238E27FC236}">
                <a16:creationId xmlns:a16="http://schemas.microsoft.com/office/drawing/2014/main" id="{82D87C73-DAA9-45D7-B036-E000DD4621CD}"/>
              </a:ext>
            </a:extLst>
          </p:cNvPr>
          <p:cNvSpPr txBox="1"/>
          <p:nvPr/>
        </p:nvSpPr>
        <p:spPr>
          <a:xfrm>
            <a:off x="3112851" y="5428034"/>
            <a:ext cx="2976664" cy="523220"/>
          </a:xfrm>
          <a:prstGeom prst="rect">
            <a:avLst/>
          </a:prstGeom>
          <a:noFill/>
        </p:spPr>
        <p:txBody>
          <a:bodyPr wrap="square" rtlCol="0">
            <a:spAutoFit/>
          </a:bodyPr>
          <a:lstStyle/>
          <a:p>
            <a:pPr algn="ctr"/>
            <a:r>
              <a:rPr lang="en-US" sz="2800" b="1">
                <a:hlinkClick r:id="rId4"/>
              </a:rPr>
              <a:t>Access video here</a:t>
            </a:r>
            <a:r>
              <a:rPr lang="en-US" sz="2800" b="1"/>
              <a:t> </a:t>
            </a:r>
          </a:p>
        </p:txBody>
      </p:sp>
    </p:spTree>
    <p:extLst>
      <p:ext uri="{BB962C8B-B14F-4D97-AF65-F5344CB8AC3E}">
        <p14:creationId xmlns:p14="http://schemas.microsoft.com/office/powerpoint/2010/main" val="8956628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D264D3-5076-44D4-8671-719006900E3D}"/>
              </a:ext>
            </a:extLst>
          </p:cNvPr>
          <p:cNvSpPr>
            <a:spLocks noGrp="1"/>
          </p:cNvSpPr>
          <p:nvPr>
            <p:ph type="body" sz="quarter" idx="13"/>
          </p:nvPr>
        </p:nvSpPr>
        <p:spPr/>
        <p:txBody>
          <a:bodyPr/>
          <a:lstStyle/>
          <a:p>
            <a:pPr algn="ctr"/>
            <a:r>
              <a:rPr lang="en-US" altLang="en-US">
                <a:cs typeface="Calibri"/>
              </a:rPr>
              <a:t>Reflective Closers</a:t>
            </a:r>
          </a:p>
        </p:txBody>
      </p:sp>
      <p:sp>
        <p:nvSpPr>
          <p:cNvPr id="7" name="Content Placeholder 2">
            <a:extLst>
              <a:ext uri="{FF2B5EF4-FFF2-40B4-BE49-F238E27FC236}">
                <a16:creationId xmlns:a16="http://schemas.microsoft.com/office/drawing/2014/main" id="{B1447B54-282A-4A03-932C-20095B06BA68}"/>
              </a:ext>
            </a:extLst>
          </p:cNvPr>
          <p:cNvSpPr txBox="1">
            <a:spLocks/>
          </p:cNvSpPr>
          <p:nvPr/>
        </p:nvSpPr>
        <p:spPr>
          <a:xfrm>
            <a:off x="-1" y="1622882"/>
            <a:ext cx="9144000" cy="39528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tLang="en-US" sz="1600" dirty="0">
              <a:solidFill>
                <a:srgbClr val="005288"/>
              </a:solidFill>
              <a:cs typeface="Calibri"/>
            </a:endParaRPr>
          </a:p>
          <a:p>
            <a:endParaRPr lang="en-US" altLang="en-US" sz="1600" dirty="0">
              <a:solidFill>
                <a:srgbClr val="005288"/>
              </a:solidFill>
              <a:cs typeface="Calibri"/>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marL="0" indent="0">
              <a:buFont typeface="Arial"/>
              <a:buNone/>
            </a:pPr>
            <a:endParaRPr lang="en-US" sz="1600" dirty="0">
              <a:latin typeface="Bodoni MT" panose="02070603080606020203" pitchFamily="18" charset="0"/>
              <a:ea typeface="Calibri" panose="020F0502020204030204" pitchFamily="34" charset="0"/>
              <a:cs typeface="Times New Roman" panose="02020603050405020304" pitchFamily="18" charset="0"/>
            </a:endParaRPr>
          </a:p>
          <a:p>
            <a:pPr algn="ctr">
              <a:buAutoNum type="arabicPeriod"/>
            </a:pPr>
            <a:r>
              <a:rPr lang="en-US" sz="2400" dirty="0">
                <a:latin typeface="Bodoni MT"/>
                <a:ea typeface="Calibri" panose="020F0502020204030204" pitchFamily="34" charset="0"/>
                <a:cs typeface="Times New Roman"/>
              </a:rPr>
              <a:t>Finish lessons/meetings with a Reflective Closer to deliberately reinforce learning and </a:t>
            </a:r>
            <a:r>
              <a:rPr lang="en-US" sz="2400" dirty="0">
                <a:latin typeface="Bodoni MT" panose="02070603080606020203" pitchFamily="18" charset="0"/>
                <a:ea typeface="Calibri" panose="020F0502020204030204" pitchFamily="34" charset="0"/>
                <a:cs typeface="Calibri"/>
              </a:rPr>
              <a:t>highlight</a:t>
            </a:r>
            <a:r>
              <a:rPr lang="en-US" sz="2400" dirty="0">
                <a:latin typeface="Bodoni MT" panose="02070603080606020203" pitchFamily="18" charset="0"/>
                <a:ea typeface="+mn-lt"/>
                <a:cs typeface="+mn-lt"/>
              </a:rPr>
              <a:t> that our work has been important and will continue.</a:t>
            </a:r>
            <a:r>
              <a:rPr lang="en-US" sz="2400" dirty="0">
                <a:latin typeface="Bodoni MT" panose="02070603080606020203" pitchFamily="18" charset="0"/>
                <a:ea typeface="Calibri" panose="020F0502020204030204" pitchFamily="34" charset="0"/>
                <a:cs typeface="Times New Roman"/>
              </a:rPr>
              <a:t>  </a:t>
            </a:r>
            <a:endParaRPr lang="en-US" sz="1400" b="1" dirty="0">
              <a:latin typeface="Bodoni MT" panose="02070603080606020203" pitchFamily="18" charset="0"/>
            </a:endParaRPr>
          </a:p>
          <a:p>
            <a:pPr algn="ctr">
              <a:buFont typeface="+mj-lt"/>
              <a:buAutoNum type="arabicPeriod"/>
            </a:pPr>
            <a:r>
              <a:rPr lang="en-US" sz="2400" dirty="0">
                <a:solidFill>
                  <a:srgbClr val="005288"/>
                </a:solidFill>
                <a:latin typeface="Bodoni MT"/>
                <a:ea typeface="Calibri" panose="020F0502020204030204" pitchFamily="34" charset="0"/>
                <a:cs typeface="Calibri"/>
              </a:rPr>
              <a:t>Slides 37-43 are examples of Reflective Closers. Directions are in the slide notes. </a:t>
            </a:r>
            <a:endParaRPr lang="en-US" sz="2400" dirty="0">
              <a:solidFill>
                <a:srgbClr val="005288"/>
              </a:solidFill>
              <a:latin typeface="Bodoni MT" panose="02070603080606020203" pitchFamily="18" charset="0"/>
              <a:ea typeface="Calibri" panose="020F0502020204030204" pitchFamily="34" charset="0"/>
              <a:cs typeface="Calibri"/>
            </a:endParaRPr>
          </a:p>
        </p:txBody>
      </p:sp>
      <p:pic>
        <p:nvPicPr>
          <p:cNvPr id="8" name="Picture 7" descr="Background pattern&#10;&#10;Description automatically generated">
            <a:extLst>
              <a:ext uri="{FF2B5EF4-FFF2-40B4-BE49-F238E27FC236}">
                <a16:creationId xmlns:a16="http://schemas.microsoft.com/office/drawing/2014/main" id="{76B5285B-8C62-435E-8C1C-3B6E24A9A0A6}"/>
              </a:ext>
            </a:extLst>
          </p:cNvPr>
          <p:cNvPicPr>
            <a:picLocks noChangeAspect="1"/>
          </p:cNvPicPr>
          <p:nvPr/>
        </p:nvPicPr>
        <p:blipFill>
          <a:blip r:embed="rId2"/>
          <a:stretch>
            <a:fillRect/>
          </a:stretch>
        </p:blipFill>
        <p:spPr>
          <a:xfrm>
            <a:off x="2602064" y="1282243"/>
            <a:ext cx="3939871" cy="1595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696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2A665-30D7-4CB9-9459-45441191A1DC}"/>
              </a:ext>
            </a:extLst>
          </p:cNvPr>
          <p:cNvSpPr>
            <a:spLocks noGrp="1"/>
          </p:cNvSpPr>
          <p:nvPr>
            <p:ph type="body" sz="quarter" idx="13"/>
          </p:nvPr>
        </p:nvSpPr>
        <p:spPr>
          <a:xfrm>
            <a:off x="679564" y="0"/>
            <a:ext cx="7865920" cy="753035"/>
          </a:xfrm>
        </p:spPr>
        <p:txBody>
          <a:bodyPr/>
          <a:lstStyle/>
          <a:p>
            <a:pPr algn="ctr"/>
            <a:r>
              <a:rPr lang="en-US">
                <a:latin typeface="Calibri"/>
                <a:cs typeface="Calibri"/>
              </a:rPr>
              <a:t>Reflective Closer: D.N.A. Strategy</a:t>
            </a:r>
            <a:endParaRPr lang="en-US"/>
          </a:p>
        </p:txBody>
      </p:sp>
      <p:pic>
        <p:nvPicPr>
          <p:cNvPr id="4" name="Picture 4" descr="Table&#10;&#10;Description automatically generated">
            <a:extLst>
              <a:ext uri="{FF2B5EF4-FFF2-40B4-BE49-F238E27FC236}">
                <a16:creationId xmlns:a16="http://schemas.microsoft.com/office/drawing/2014/main" id="{15C93594-2231-495E-99EB-4EB4F5B0C95B}"/>
              </a:ext>
            </a:extLst>
          </p:cNvPr>
          <p:cNvPicPr>
            <a:picLocks noGrp="1" noChangeAspect="1"/>
          </p:cNvPicPr>
          <p:nvPr>
            <p:ph sz="quarter" idx="14"/>
          </p:nvPr>
        </p:nvPicPr>
        <p:blipFill rotWithShape="1">
          <a:blip r:embed="rId3"/>
          <a:srcRect l="-1038" r="226" b="8182"/>
          <a:stretch/>
        </p:blipFill>
        <p:spPr>
          <a:xfrm>
            <a:off x="1649505" y="1029928"/>
            <a:ext cx="5289177" cy="4798143"/>
          </a:xfrm>
        </p:spPr>
      </p:pic>
    </p:spTree>
    <p:extLst>
      <p:ext uri="{BB962C8B-B14F-4D97-AF65-F5344CB8AC3E}">
        <p14:creationId xmlns:p14="http://schemas.microsoft.com/office/powerpoint/2010/main" val="36709142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A picture containing icon&#10;&#10;Description automatically generated">
            <a:extLst>
              <a:ext uri="{FF2B5EF4-FFF2-40B4-BE49-F238E27FC236}">
                <a16:creationId xmlns:a16="http://schemas.microsoft.com/office/drawing/2014/main" id="{F38F68D0-6ABA-4AA2-B1F5-1971DAD15FD9}"/>
              </a:ext>
            </a:extLst>
          </p:cNvPr>
          <p:cNvPicPr>
            <a:picLocks noChangeAspect="1"/>
          </p:cNvPicPr>
          <p:nvPr/>
        </p:nvPicPr>
        <p:blipFill>
          <a:blip r:embed="rId3"/>
          <a:stretch>
            <a:fillRect/>
          </a:stretch>
        </p:blipFill>
        <p:spPr>
          <a:xfrm>
            <a:off x="7542754" y="6266869"/>
            <a:ext cx="1585607" cy="455862"/>
          </a:xfrm>
          <a:prstGeom prst="rect">
            <a:avLst/>
          </a:prstGeom>
        </p:spPr>
      </p:pic>
      <p:sp>
        <p:nvSpPr>
          <p:cNvPr id="3" name="TextBox 2">
            <a:extLst>
              <a:ext uri="{FF2B5EF4-FFF2-40B4-BE49-F238E27FC236}">
                <a16:creationId xmlns:a16="http://schemas.microsoft.com/office/drawing/2014/main" id="{40A5FC4D-9242-4C4C-A010-DCC7CAFB26DA}"/>
              </a:ext>
            </a:extLst>
          </p:cNvPr>
          <p:cNvSpPr txBox="1"/>
          <p:nvPr/>
        </p:nvSpPr>
        <p:spPr>
          <a:xfrm>
            <a:off x="3543300" y="3257550"/>
            <a:ext cx="20574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4" name="Picture 4" descr="Shape&#10;&#10;Description automatically generated">
            <a:extLst>
              <a:ext uri="{FF2B5EF4-FFF2-40B4-BE49-F238E27FC236}">
                <a16:creationId xmlns:a16="http://schemas.microsoft.com/office/drawing/2014/main" id="{F68F866E-C103-4FE7-9307-B1D43C96A66A}"/>
              </a:ext>
            </a:extLst>
          </p:cNvPr>
          <p:cNvPicPr>
            <a:picLocks noChangeAspect="1"/>
          </p:cNvPicPr>
          <p:nvPr/>
        </p:nvPicPr>
        <p:blipFill>
          <a:blip r:embed="rId4"/>
          <a:stretch>
            <a:fillRect/>
          </a:stretch>
        </p:blipFill>
        <p:spPr>
          <a:xfrm>
            <a:off x="614565" y="1875167"/>
            <a:ext cx="951062" cy="955106"/>
          </a:xfrm>
          <a:prstGeom prst="rect">
            <a:avLst/>
          </a:prstGeom>
        </p:spPr>
      </p:pic>
      <p:sp>
        <p:nvSpPr>
          <p:cNvPr id="9" name="TextBox 8">
            <a:extLst>
              <a:ext uri="{FF2B5EF4-FFF2-40B4-BE49-F238E27FC236}">
                <a16:creationId xmlns:a16="http://schemas.microsoft.com/office/drawing/2014/main" id="{7BE2D58F-1C3B-48D0-9CE6-82EBE612BB83}"/>
              </a:ext>
            </a:extLst>
          </p:cNvPr>
          <p:cNvSpPr txBox="1"/>
          <p:nvPr/>
        </p:nvSpPr>
        <p:spPr>
          <a:xfrm>
            <a:off x="3543300" y="3257550"/>
            <a:ext cx="20574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10" name="Picture 11" descr="Shape, square&#10;&#10;Description automatically generated">
            <a:extLst>
              <a:ext uri="{FF2B5EF4-FFF2-40B4-BE49-F238E27FC236}">
                <a16:creationId xmlns:a16="http://schemas.microsoft.com/office/drawing/2014/main" id="{7CEB6CA7-561C-4672-A4FD-10C093913228}"/>
              </a:ext>
            </a:extLst>
          </p:cNvPr>
          <p:cNvPicPr>
            <a:picLocks noChangeAspect="1"/>
          </p:cNvPicPr>
          <p:nvPr/>
        </p:nvPicPr>
        <p:blipFill>
          <a:blip r:embed="rId5"/>
          <a:stretch>
            <a:fillRect/>
          </a:stretch>
        </p:blipFill>
        <p:spPr>
          <a:xfrm>
            <a:off x="611060" y="3832792"/>
            <a:ext cx="952006" cy="896304"/>
          </a:xfrm>
          <a:prstGeom prst="rect">
            <a:avLst/>
          </a:prstGeom>
        </p:spPr>
      </p:pic>
      <p:pic>
        <p:nvPicPr>
          <p:cNvPr id="15" name="Picture 16" descr="A picture containing shape&#10;&#10;Description automatically generated">
            <a:extLst>
              <a:ext uri="{FF2B5EF4-FFF2-40B4-BE49-F238E27FC236}">
                <a16:creationId xmlns:a16="http://schemas.microsoft.com/office/drawing/2014/main" id="{4EBEB389-CE59-4AF0-9D61-6BE800AE78A0}"/>
              </a:ext>
            </a:extLst>
          </p:cNvPr>
          <p:cNvPicPr>
            <a:picLocks noChangeAspect="1"/>
          </p:cNvPicPr>
          <p:nvPr/>
        </p:nvPicPr>
        <p:blipFill>
          <a:blip r:embed="rId6"/>
          <a:stretch>
            <a:fillRect/>
          </a:stretch>
        </p:blipFill>
        <p:spPr>
          <a:xfrm>
            <a:off x="4954528" y="1766866"/>
            <a:ext cx="1291806" cy="930440"/>
          </a:xfrm>
          <a:prstGeom prst="rect">
            <a:avLst/>
          </a:prstGeom>
        </p:spPr>
      </p:pic>
      <p:pic>
        <p:nvPicPr>
          <p:cNvPr id="22" name="Picture 22" descr="Shape&#10;&#10;Description automatically generated">
            <a:extLst>
              <a:ext uri="{FF2B5EF4-FFF2-40B4-BE49-F238E27FC236}">
                <a16:creationId xmlns:a16="http://schemas.microsoft.com/office/drawing/2014/main" id="{BC52D306-A5AE-46A2-8125-A0827403DDC6}"/>
              </a:ext>
            </a:extLst>
          </p:cNvPr>
          <p:cNvPicPr>
            <a:picLocks noChangeAspect="1"/>
          </p:cNvPicPr>
          <p:nvPr/>
        </p:nvPicPr>
        <p:blipFill>
          <a:blip r:embed="rId7"/>
          <a:stretch>
            <a:fillRect/>
          </a:stretch>
        </p:blipFill>
        <p:spPr>
          <a:xfrm>
            <a:off x="5075971" y="3804923"/>
            <a:ext cx="1170227" cy="1102159"/>
          </a:xfrm>
          <a:prstGeom prst="rect">
            <a:avLst/>
          </a:prstGeom>
        </p:spPr>
      </p:pic>
      <p:sp>
        <p:nvSpPr>
          <p:cNvPr id="24" name="TextBox 23">
            <a:extLst>
              <a:ext uri="{FF2B5EF4-FFF2-40B4-BE49-F238E27FC236}">
                <a16:creationId xmlns:a16="http://schemas.microsoft.com/office/drawing/2014/main" id="{1AB0F4C1-5BD4-48F7-99A1-127EBA03D0F1}"/>
              </a:ext>
            </a:extLst>
          </p:cNvPr>
          <p:cNvSpPr txBox="1"/>
          <p:nvPr/>
        </p:nvSpPr>
        <p:spPr>
          <a:xfrm>
            <a:off x="6514022" y="3766542"/>
            <a:ext cx="2057400"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latin typeface="Calibri"/>
              </a:rPr>
              <a:t>Something that is rolling around in your mind </a:t>
            </a:r>
            <a:endParaRPr lang="en-US"/>
          </a:p>
        </p:txBody>
      </p:sp>
      <p:sp>
        <p:nvSpPr>
          <p:cNvPr id="26" name="TextBox 25">
            <a:extLst>
              <a:ext uri="{FF2B5EF4-FFF2-40B4-BE49-F238E27FC236}">
                <a16:creationId xmlns:a16="http://schemas.microsoft.com/office/drawing/2014/main" id="{EF774495-1970-4606-A1F4-900001040D87}"/>
              </a:ext>
            </a:extLst>
          </p:cNvPr>
          <p:cNvSpPr txBox="1"/>
          <p:nvPr/>
        </p:nvSpPr>
        <p:spPr>
          <a:xfrm>
            <a:off x="2910135" y="786218"/>
            <a:ext cx="3211183"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600">
                <a:solidFill>
                  <a:srgbClr val="114066"/>
                </a:solidFill>
                <a:latin typeface="Calibri Light"/>
                <a:ea typeface="+mj-ea"/>
                <a:cs typeface="+mj-cs"/>
              </a:rPr>
              <a:t>Reflective Closer </a:t>
            </a:r>
            <a:endParaRPr lang="en-GB"/>
          </a:p>
        </p:txBody>
      </p:sp>
      <p:sp>
        <p:nvSpPr>
          <p:cNvPr id="28" name="TextBox 27">
            <a:extLst>
              <a:ext uri="{FF2B5EF4-FFF2-40B4-BE49-F238E27FC236}">
                <a16:creationId xmlns:a16="http://schemas.microsoft.com/office/drawing/2014/main" id="{0C784652-C5A1-4F94-9BE5-58F4EBECB402}"/>
              </a:ext>
            </a:extLst>
          </p:cNvPr>
          <p:cNvSpPr txBox="1"/>
          <p:nvPr/>
        </p:nvSpPr>
        <p:spPr>
          <a:xfrm>
            <a:off x="1742368" y="3998545"/>
            <a:ext cx="2930825"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latin typeface="Calibri"/>
              </a:rPr>
              <a:t>Something that squares </a:t>
            </a:r>
          </a:p>
          <a:p>
            <a:r>
              <a:rPr lang="en-US" sz="2100">
                <a:latin typeface="Calibri"/>
              </a:rPr>
              <a:t>with your thinking </a:t>
            </a:r>
          </a:p>
        </p:txBody>
      </p:sp>
      <p:sp>
        <p:nvSpPr>
          <p:cNvPr id="29" name="TextBox 28">
            <a:extLst>
              <a:ext uri="{FF2B5EF4-FFF2-40B4-BE49-F238E27FC236}">
                <a16:creationId xmlns:a16="http://schemas.microsoft.com/office/drawing/2014/main" id="{726F94F0-240A-4218-8738-896CA662EC01}"/>
              </a:ext>
            </a:extLst>
          </p:cNvPr>
          <p:cNvSpPr txBox="1"/>
          <p:nvPr/>
        </p:nvSpPr>
        <p:spPr>
          <a:xfrm>
            <a:off x="6326163" y="1877324"/>
            <a:ext cx="2725946"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latin typeface="Calibri"/>
              </a:rPr>
              <a:t>One point or idea that you will implement </a:t>
            </a:r>
          </a:p>
        </p:txBody>
      </p:sp>
      <p:sp>
        <p:nvSpPr>
          <p:cNvPr id="31" name="TextBox 30">
            <a:extLst>
              <a:ext uri="{FF2B5EF4-FFF2-40B4-BE49-F238E27FC236}">
                <a16:creationId xmlns:a16="http://schemas.microsoft.com/office/drawing/2014/main" id="{0C6241C4-5BDE-40F3-910F-339482018E87}"/>
              </a:ext>
            </a:extLst>
          </p:cNvPr>
          <p:cNvSpPr txBox="1"/>
          <p:nvPr/>
        </p:nvSpPr>
        <p:spPr>
          <a:xfrm>
            <a:off x="1845481" y="1876481"/>
            <a:ext cx="2725946"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latin typeface="Calibri"/>
              </a:rPr>
              <a:t>Something you loved learning or that aligned with your "why"</a:t>
            </a:r>
            <a:endParaRPr lang="en-US" sz="2100">
              <a:latin typeface="Calibri"/>
              <a:cs typeface="Calibri"/>
            </a:endParaRPr>
          </a:p>
        </p:txBody>
      </p:sp>
    </p:spTree>
    <p:extLst>
      <p:ext uri="{BB962C8B-B14F-4D97-AF65-F5344CB8AC3E}">
        <p14:creationId xmlns:p14="http://schemas.microsoft.com/office/powerpoint/2010/main" val="3445979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7E1577-0CF6-420C-8591-26E0DF84EF04}"/>
              </a:ext>
            </a:extLst>
          </p:cNvPr>
          <p:cNvSpPr>
            <a:spLocks noGrp="1"/>
          </p:cNvSpPr>
          <p:nvPr>
            <p:ph type="body" sz="quarter" idx="13"/>
          </p:nvPr>
        </p:nvSpPr>
        <p:spPr/>
        <p:txBody>
          <a:bodyPr/>
          <a:lstStyle/>
          <a:p>
            <a:pPr algn="ctr"/>
            <a:r>
              <a:rPr lang="en-US" sz="4000"/>
              <a:t>Reflective Closer: Whip-Around</a:t>
            </a:r>
          </a:p>
        </p:txBody>
      </p:sp>
      <p:pic>
        <p:nvPicPr>
          <p:cNvPr id="5128" name="Picture 8" descr="A Round Table Discussion —Is The Land Business For Everyone? - The Land Geek">
            <a:extLst>
              <a:ext uri="{FF2B5EF4-FFF2-40B4-BE49-F238E27FC236}">
                <a16:creationId xmlns:a16="http://schemas.microsoft.com/office/drawing/2014/main" id="{D7F3C8A3-0C4D-4239-96F5-5AE8BB634FB2}"/>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79564" y="1971675"/>
            <a:ext cx="314325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ound table discussion: Covid, Community Engagement and the Planning System  - Part 2 - PAS">
            <a:extLst>
              <a:ext uri="{FF2B5EF4-FFF2-40B4-BE49-F238E27FC236}">
                <a16:creationId xmlns:a16="http://schemas.microsoft.com/office/drawing/2014/main" id="{A5CF6081-35D3-491A-B3F4-E94F63777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482" y="1471418"/>
            <a:ext cx="3910425" cy="249098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 Covid-19 Round Table Discussion – Amherst Opera House Company">
            <a:extLst>
              <a:ext uri="{FF2B5EF4-FFF2-40B4-BE49-F238E27FC236}">
                <a16:creationId xmlns:a16="http://schemas.microsoft.com/office/drawing/2014/main" id="{E76C44F9-0FE9-41A4-9C1E-A7F1EC5D2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294" y="3962400"/>
            <a:ext cx="2438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60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C6867F-4979-43AA-B073-1742AA4AF522}"/>
              </a:ext>
            </a:extLst>
          </p:cNvPr>
          <p:cNvSpPr>
            <a:spLocks noGrp="1"/>
          </p:cNvSpPr>
          <p:nvPr>
            <p:ph type="body" sz="quarter" idx="13"/>
          </p:nvPr>
        </p:nvSpPr>
        <p:spPr/>
        <p:txBody>
          <a:bodyPr/>
          <a:lstStyle/>
          <a:p>
            <a:r>
              <a:rPr lang="en-US"/>
              <a:t>I need…					I don’t need…</a:t>
            </a:r>
          </a:p>
        </p:txBody>
      </p:sp>
      <p:pic>
        <p:nvPicPr>
          <p:cNvPr id="4" name="Picture 2">
            <a:extLst>
              <a:ext uri="{FF2B5EF4-FFF2-40B4-BE49-F238E27FC236}">
                <a16:creationId xmlns:a16="http://schemas.microsoft.com/office/drawing/2014/main" id="{83B5D89C-4682-4E5B-AD8A-8FBFCD194A9E}"/>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078268" y="1658793"/>
            <a:ext cx="6987463" cy="393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665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E2F07-D4E2-4C29-8D04-8704771C8714}"/>
              </a:ext>
            </a:extLst>
          </p:cNvPr>
          <p:cNvSpPr>
            <a:spLocks noGrp="1"/>
          </p:cNvSpPr>
          <p:nvPr>
            <p:ph type="body" sz="quarter" idx="13"/>
          </p:nvPr>
        </p:nvSpPr>
        <p:spPr/>
        <p:txBody>
          <a:bodyPr/>
          <a:lstStyle/>
          <a:p>
            <a:pPr algn="ctr"/>
            <a:r>
              <a:rPr lang="en-US">
                <a:latin typeface="Calibri"/>
                <a:cs typeface="Calibri"/>
              </a:rPr>
              <a:t>Reflective Closer</a:t>
            </a:r>
            <a:endParaRPr lang="en-US"/>
          </a:p>
        </p:txBody>
      </p:sp>
      <p:pic>
        <p:nvPicPr>
          <p:cNvPr id="4" name="Picture 4">
            <a:extLst>
              <a:ext uri="{FF2B5EF4-FFF2-40B4-BE49-F238E27FC236}">
                <a16:creationId xmlns:a16="http://schemas.microsoft.com/office/drawing/2014/main" id="{096AE786-7F24-493A-BEE2-A478311CDBA4}"/>
              </a:ext>
            </a:extLst>
          </p:cNvPr>
          <p:cNvPicPr>
            <a:picLocks noGrp="1" noChangeAspect="1"/>
          </p:cNvPicPr>
          <p:nvPr>
            <p:ph sz="quarter" idx="14"/>
          </p:nvPr>
        </p:nvPicPr>
        <p:blipFill>
          <a:blip r:embed="rId3"/>
          <a:stretch>
            <a:fillRect/>
          </a:stretch>
        </p:blipFill>
        <p:spPr>
          <a:xfrm>
            <a:off x="2189187" y="1483971"/>
            <a:ext cx="4762500" cy="3162300"/>
          </a:xfrm>
        </p:spPr>
      </p:pic>
      <p:sp>
        <p:nvSpPr>
          <p:cNvPr id="5" name="TextBox 4">
            <a:extLst>
              <a:ext uri="{FF2B5EF4-FFF2-40B4-BE49-F238E27FC236}">
                <a16:creationId xmlns:a16="http://schemas.microsoft.com/office/drawing/2014/main" id="{DDB8A843-1CFB-4644-BF29-243ED9C53332}"/>
              </a:ext>
            </a:extLst>
          </p:cNvPr>
          <p:cNvSpPr txBox="1"/>
          <p:nvPr/>
        </p:nvSpPr>
        <p:spPr>
          <a:xfrm>
            <a:off x="896540" y="5254229"/>
            <a:ext cx="74223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List and share ONE strategy you will use this week</a:t>
            </a:r>
          </a:p>
        </p:txBody>
      </p:sp>
    </p:spTree>
    <p:extLst>
      <p:ext uri="{BB962C8B-B14F-4D97-AF65-F5344CB8AC3E}">
        <p14:creationId xmlns:p14="http://schemas.microsoft.com/office/powerpoint/2010/main" val="761316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F8C215-AAC2-43B3-A6D8-0F256B1C5EFE}"/>
              </a:ext>
            </a:extLst>
          </p:cNvPr>
          <p:cNvSpPr>
            <a:spLocks noGrp="1"/>
          </p:cNvSpPr>
          <p:nvPr>
            <p:ph type="body" sz="quarter" idx="13"/>
          </p:nvPr>
        </p:nvSpPr>
        <p:spPr/>
        <p:txBody>
          <a:bodyPr/>
          <a:lstStyle/>
          <a:p>
            <a:pPr algn="ctr"/>
            <a:r>
              <a:rPr lang="en-US"/>
              <a:t>Reflective Closer: “I am” Monologues</a:t>
            </a:r>
          </a:p>
        </p:txBody>
      </p:sp>
      <p:pic>
        <p:nvPicPr>
          <p:cNvPr id="6146" name="Picture 2" descr="The UK Actor's Guide to Monologues">
            <a:extLst>
              <a:ext uri="{FF2B5EF4-FFF2-40B4-BE49-F238E27FC236}">
                <a16:creationId xmlns:a16="http://schemas.microsoft.com/office/drawing/2014/main" id="{1CD43875-A2A4-4CD7-84C8-BF1978F15BB5}"/>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201804" y="1943341"/>
            <a:ext cx="4740392" cy="268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10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ACBC42-E0EA-4A72-B14D-75AD09D1846B}"/>
              </a:ext>
            </a:extLst>
          </p:cNvPr>
          <p:cNvSpPr>
            <a:spLocks noGrp="1"/>
          </p:cNvSpPr>
          <p:nvPr>
            <p:ph type="body" sz="quarter" idx="13"/>
          </p:nvPr>
        </p:nvSpPr>
        <p:spPr/>
        <p:txBody>
          <a:bodyPr/>
          <a:lstStyle/>
          <a:p>
            <a:pPr algn="ctr"/>
            <a:r>
              <a:rPr lang="en-US" dirty="0"/>
              <a:t>Reflective Closer: I need, I don’t need </a:t>
            </a:r>
          </a:p>
        </p:txBody>
      </p:sp>
      <p:pic>
        <p:nvPicPr>
          <p:cNvPr id="7" name="Content Placeholder 6" descr="A picture containing silhouette&#10;&#10;Description automatically generated">
            <a:extLst>
              <a:ext uri="{FF2B5EF4-FFF2-40B4-BE49-F238E27FC236}">
                <a16:creationId xmlns:a16="http://schemas.microsoft.com/office/drawing/2014/main" id="{51684559-4664-442D-94D4-15F06401CB5C}"/>
              </a:ext>
            </a:extLst>
          </p:cNvPr>
          <p:cNvPicPr>
            <a:picLocks noGrp="1" noChangeAspect="1"/>
          </p:cNvPicPr>
          <p:nvPr>
            <p:ph sz="quarter" idx="14"/>
          </p:nvPr>
        </p:nvPicPr>
        <p:blipFill>
          <a:blip r:embed="rId3"/>
          <a:stretch>
            <a:fillRect/>
          </a:stretch>
        </p:blipFill>
        <p:spPr>
          <a:xfrm>
            <a:off x="956932" y="2048432"/>
            <a:ext cx="3048006" cy="3048006"/>
          </a:xfrm>
        </p:spPr>
      </p:pic>
      <p:pic>
        <p:nvPicPr>
          <p:cNvPr id="8" name="Picture 7" descr="A picture containing text, doll&#10;&#10;Description automatically generated">
            <a:extLst>
              <a:ext uri="{FF2B5EF4-FFF2-40B4-BE49-F238E27FC236}">
                <a16:creationId xmlns:a16="http://schemas.microsoft.com/office/drawing/2014/main" id="{F686C7A6-3E18-4B08-B199-50507E1713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72000" y="1904997"/>
            <a:ext cx="4128657" cy="296141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8234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6C236A-1C88-4661-91D8-B682394BDD8D}"/>
              </a:ext>
            </a:extLst>
          </p:cNvPr>
          <p:cNvSpPr>
            <a:spLocks noGrp="1"/>
          </p:cNvSpPr>
          <p:nvPr>
            <p:ph type="body" sz="quarter" idx="13"/>
          </p:nvPr>
        </p:nvSpPr>
        <p:spPr/>
        <p:txBody>
          <a:bodyPr/>
          <a:lstStyle/>
          <a:p>
            <a:pPr algn="ctr"/>
            <a:r>
              <a:rPr lang="en-US" dirty="0"/>
              <a:t>Reflective Closer:  1-1-1</a:t>
            </a:r>
          </a:p>
        </p:txBody>
      </p:sp>
      <p:sp>
        <p:nvSpPr>
          <p:cNvPr id="6" name="Star: 5 Points 5">
            <a:extLst>
              <a:ext uri="{FF2B5EF4-FFF2-40B4-BE49-F238E27FC236}">
                <a16:creationId xmlns:a16="http://schemas.microsoft.com/office/drawing/2014/main" id="{D70860FC-43FA-4EF2-B025-E4BE151DEB5D}"/>
              </a:ext>
            </a:extLst>
          </p:cNvPr>
          <p:cNvSpPr/>
          <p:nvPr/>
        </p:nvSpPr>
        <p:spPr>
          <a:xfrm>
            <a:off x="272760" y="1678187"/>
            <a:ext cx="3101687" cy="3039341"/>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508CB0F2-6C2C-47EB-8AFE-3479A8C08E21}"/>
              </a:ext>
            </a:extLst>
          </p:cNvPr>
          <p:cNvSpPr txBox="1"/>
          <p:nvPr/>
        </p:nvSpPr>
        <p:spPr>
          <a:xfrm>
            <a:off x="880628" y="3182602"/>
            <a:ext cx="1885950" cy="507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700" dirty="0"/>
              <a:t>1 takeaway</a:t>
            </a:r>
          </a:p>
        </p:txBody>
      </p:sp>
      <p:sp>
        <p:nvSpPr>
          <p:cNvPr id="8" name="Scroll: Horizontal 7">
            <a:extLst>
              <a:ext uri="{FF2B5EF4-FFF2-40B4-BE49-F238E27FC236}">
                <a16:creationId xmlns:a16="http://schemas.microsoft.com/office/drawing/2014/main" id="{0F8210DD-4076-4C86-9DDC-F931541D3AC9}"/>
              </a:ext>
            </a:extLst>
          </p:cNvPr>
          <p:cNvSpPr/>
          <p:nvPr/>
        </p:nvSpPr>
        <p:spPr>
          <a:xfrm>
            <a:off x="6044913" y="2426629"/>
            <a:ext cx="2826327" cy="2099019"/>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031B18DF-144A-4FD1-B876-288FC9A653A2}"/>
              </a:ext>
            </a:extLst>
          </p:cNvPr>
          <p:cNvSpPr txBox="1"/>
          <p:nvPr/>
        </p:nvSpPr>
        <p:spPr>
          <a:xfrm>
            <a:off x="6261817" y="3026015"/>
            <a:ext cx="2460047" cy="923330"/>
          </a:xfrm>
          <a:prstGeom prst="rect">
            <a:avLst/>
          </a:prstGeom>
          <a:noFill/>
        </p:spPr>
        <p:txBody>
          <a:bodyPr wrap="square" rtlCol="0">
            <a:spAutoFit/>
          </a:bodyPr>
          <a:lstStyle/>
          <a:p>
            <a:pPr algn="ctr"/>
            <a:r>
              <a:rPr lang="en-US" sz="2700" dirty="0"/>
              <a:t>1 paramount idea</a:t>
            </a:r>
          </a:p>
        </p:txBody>
      </p:sp>
      <p:pic>
        <p:nvPicPr>
          <p:cNvPr id="10" name="Graphic 9" descr="Question Mark with solid fill">
            <a:extLst>
              <a:ext uri="{FF2B5EF4-FFF2-40B4-BE49-F238E27FC236}">
                <a16:creationId xmlns:a16="http://schemas.microsoft.com/office/drawing/2014/main" id="{A2812252-5651-4FE2-8379-D6529CA8B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0131" y="1979150"/>
            <a:ext cx="2602930" cy="2891652"/>
          </a:xfrm>
          <a:prstGeom prst="rect">
            <a:avLst/>
          </a:prstGeom>
        </p:spPr>
      </p:pic>
      <p:sp>
        <p:nvSpPr>
          <p:cNvPr id="11" name="TextBox 10">
            <a:extLst>
              <a:ext uri="{FF2B5EF4-FFF2-40B4-BE49-F238E27FC236}">
                <a16:creationId xmlns:a16="http://schemas.microsoft.com/office/drawing/2014/main" id="{F1C4BC0A-B245-4DEF-85AE-A44593F89BFB}"/>
              </a:ext>
            </a:extLst>
          </p:cNvPr>
          <p:cNvSpPr txBox="1"/>
          <p:nvPr/>
        </p:nvSpPr>
        <p:spPr>
          <a:xfrm>
            <a:off x="3595257" y="2957505"/>
            <a:ext cx="1885950" cy="923330"/>
          </a:xfrm>
          <a:prstGeom prst="rect">
            <a:avLst/>
          </a:prstGeom>
          <a:noFill/>
        </p:spPr>
        <p:txBody>
          <a:bodyPr wrap="square" rtlCol="0">
            <a:spAutoFit/>
          </a:bodyPr>
          <a:lstStyle/>
          <a:p>
            <a:pPr algn="ctr"/>
            <a:r>
              <a:rPr lang="en-US" sz="2700" dirty="0"/>
              <a:t>1 confusing concept</a:t>
            </a:r>
          </a:p>
        </p:txBody>
      </p:sp>
    </p:spTree>
    <p:extLst>
      <p:ext uri="{BB962C8B-B14F-4D97-AF65-F5344CB8AC3E}">
        <p14:creationId xmlns:p14="http://schemas.microsoft.com/office/powerpoint/2010/main" val="33183865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D3218D-6633-46A5-BD2B-9CCA61F43DC3}"/>
              </a:ext>
            </a:extLst>
          </p:cNvPr>
          <p:cNvSpPr>
            <a:spLocks noGrp="1"/>
          </p:cNvSpPr>
          <p:nvPr>
            <p:ph type="body" sz="quarter" idx="13"/>
          </p:nvPr>
        </p:nvSpPr>
        <p:spPr/>
        <p:txBody>
          <a:bodyPr/>
          <a:lstStyle/>
          <a:p>
            <a:pPr algn="ctr"/>
            <a:r>
              <a:rPr lang="en-US" sz="4000" dirty="0"/>
              <a:t>Daily Dedications</a:t>
            </a:r>
          </a:p>
        </p:txBody>
      </p:sp>
      <p:pic>
        <p:nvPicPr>
          <p:cNvPr id="7" name="Content Placeholder 6" descr="Yellow pin on a calendar">
            <a:extLst>
              <a:ext uri="{FF2B5EF4-FFF2-40B4-BE49-F238E27FC236}">
                <a16:creationId xmlns:a16="http://schemas.microsoft.com/office/drawing/2014/main" id="{9A340150-65C9-496A-BF8A-BA076E8C7C34}"/>
              </a:ext>
            </a:extLst>
          </p:cNvPr>
          <p:cNvPicPr>
            <a:picLocks noGrp="1" noChangeAspect="1"/>
          </p:cNvPicPr>
          <p:nvPr>
            <p:ph sz="quarter" idx="14"/>
          </p:nvPr>
        </p:nvPicPr>
        <p:blipFill>
          <a:blip r:embed="rId3"/>
          <a:stretch>
            <a:fillRect/>
          </a:stretch>
        </p:blipFill>
        <p:spPr>
          <a:xfrm>
            <a:off x="4784591" y="1367528"/>
            <a:ext cx="4165607" cy="2768814"/>
          </a:xfrm>
        </p:spPr>
      </p:pic>
      <p:pic>
        <p:nvPicPr>
          <p:cNvPr id="9" name="Picture 8" descr="Thumbtack on a calendar date">
            <a:extLst>
              <a:ext uri="{FF2B5EF4-FFF2-40B4-BE49-F238E27FC236}">
                <a16:creationId xmlns:a16="http://schemas.microsoft.com/office/drawing/2014/main" id="{20F2D670-3F43-49DD-A60F-A87190C90098}"/>
              </a:ext>
            </a:extLst>
          </p:cNvPr>
          <p:cNvPicPr>
            <a:picLocks noChangeAspect="1"/>
          </p:cNvPicPr>
          <p:nvPr/>
        </p:nvPicPr>
        <p:blipFill>
          <a:blip r:embed="rId4"/>
          <a:stretch>
            <a:fillRect/>
          </a:stretch>
        </p:blipFill>
        <p:spPr>
          <a:xfrm>
            <a:off x="193804" y="1367528"/>
            <a:ext cx="4165607" cy="2768814"/>
          </a:xfrm>
          <a:prstGeom prst="rect">
            <a:avLst/>
          </a:prstGeom>
        </p:spPr>
      </p:pic>
      <p:sp>
        <p:nvSpPr>
          <p:cNvPr id="10" name="TextBox 9">
            <a:extLst>
              <a:ext uri="{FF2B5EF4-FFF2-40B4-BE49-F238E27FC236}">
                <a16:creationId xmlns:a16="http://schemas.microsoft.com/office/drawing/2014/main" id="{739160DC-6152-42F8-993B-17F3A0672120}"/>
              </a:ext>
            </a:extLst>
          </p:cNvPr>
          <p:cNvSpPr txBox="1"/>
          <p:nvPr/>
        </p:nvSpPr>
        <p:spPr>
          <a:xfrm>
            <a:off x="1406769" y="4516733"/>
            <a:ext cx="6330462" cy="707886"/>
          </a:xfrm>
          <a:prstGeom prst="rect">
            <a:avLst/>
          </a:prstGeom>
          <a:noFill/>
        </p:spPr>
        <p:txBody>
          <a:bodyPr wrap="square" rtlCol="0">
            <a:spAutoFit/>
          </a:bodyPr>
          <a:lstStyle/>
          <a:p>
            <a:pPr algn="ctr"/>
            <a:r>
              <a:rPr lang="en-US" sz="2000" dirty="0">
                <a:latin typeface="Bodoni MT" panose="02070603080606020203" pitchFamily="18" charset="0"/>
              </a:rPr>
              <a:t>Slides 45-50 contain daily inspirational activities to make each day of the </a:t>
            </a:r>
            <a:r>
              <a:rPr lang="en-US" sz="2000">
                <a:latin typeface="Bodoni MT" panose="02070603080606020203" pitchFamily="18" charset="0"/>
              </a:rPr>
              <a:t>week more meaningful</a:t>
            </a:r>
            <a:r>
              <a:rPr lang="en-US" sz="2000" dirty="0">
                <a:latin typeface="Bodoni MT" panose="02070603080606020203" pitchFamily="18" charset="0"/>
              </a:rPr>
              <a:t>.</a:t>
            </a:r>
          </a:p>
        </p:txBody>
      </p:sp>
    </p:spTree>
    <p:extLst>
      <p:ext uri="{BB962C8B-B14F-4D97-AF65-F5344CB8AC3E}">
        <p14:creationId xmlns:p14="http://schemas.microsoft.com/office/powerpoint/2010/main" val="19566764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ext&#10;&#10;Description automatically generated">
            <a:extLst>
              <a:ext uri="{FF2B5EF4-FFF2-40B4-BE49-F238E27FC236}">
                <a16:creationId xmlns:a16="http://schemas.microsoft.com/office/drawing/2014/main" id="{E5403428-434E-4F57-8CD8-7E38A1F17DDF}"/>
              </a:ext>
            </a:extLst>
          </p:cNvPr>
          <p:cNvPicPr>
            <a:picLocks noChangeAspect="1"/>
          </p:cNvPicPr>
          <p:nvPr/>
        </p:nvPicPr>
        <p:blipFill rotWithShape="1">
          <a:blip r:embed="rId3"/>
          <a:srcRect b="11067"/>
          <a:stretch/>
        </p:blipFill>
        <p:spPr>
          <a:xfrm>
            <a:off x="345211" y="910838"/>
            <a:ext cx="8459390" cy="4759514"/>
          </a:xfrm>
          <a:prstGeom prst="rect">
            <a:avLst/>
          </a:prstGeom>
        </p:spPr>
      </p:pic>
    </p:spTree>
    <p:extLst>
      <p:ext uri="{BB962C8B-B14F-4D97-AF65-F5344CB8AC3E}">
        <p14:creationId xmlns:p14="http://schemas.microsoft.com/office/powerpoint/2010/main" val="3379467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E04AB-BA9E-4308-BF2C-97FFC9A8DF4C}"/>
              </a:ext>
            </a:extLst>
          </p:cNvPr>
          <p:cNvSpPr>
            <a:spLocks noGrp="1"/>
          </p:cNvSpPr>
          <p:nvPr>
            <p:ph type="body" sz="quarter" idx="13"/>
          </p:nvPr>
        </p:nvSpPr>
        <p:spPr/>
        <p:txBody>
          <a:bodyPr/>
          <a:lstStyle/>
          <a:p>
            <a:endParaRPr lang="en-US"/>
          </a:p>
        </p:txBody>
      </p:sp>
      <p:pic>
        <p:nvPicPr>
          <p:cNvPr id="4" name="Picture 5" descr="A picture containing logo&#10;&#10;Description automatically generated">
            <a:extLst>
              <a:ext uri="{FF2B5EF4-FFF2-40B4-BE49-F238E27FC236}">
                <a16:creationId xmlns:a16="http://schemas.microsoft.com/office/drawing/2014/main" id="{EF80BB7E-ABDC-4A22-9A2F-68EB5952FAC3}"/>
              </a:ext>
            </a:extLst>
          </p:cNvPr>
          <p:cNvPicPr>
            <a:picLocks noGrp="1" noChangeAspect="1"/>
          </p:cNvPicPr>
          <p:nvPr>
            <p:ph sz="quarter" idx="14"/>
          </p:nvPr>
        </p:nvPicPr>
        <p:blipFill rotWithShape="1">
          <a:blip r:embed="rId3"/>
          <a:srcRect l="6369" r="233" b="16897"/>
          <a:stretch/>
        </p:blipFill>
        <p:spPr>
          <a:xfrm>
            <a:off x="1202721" y="1535999"/>
            <a:ext cx="6787770" cy="4076514"/>
          </a:xfrm>
          <a:prstGeom prst="rect">
            <a:avLst/>
          </a:prstGeom>
        </p:spPr>
      </p:pic>
    </p:spTree>
    <p:extLst>
      <p:ext uri="{BB962C8B-B14F-4D97-AF65-F5344CB8AC3E}">
        <p14:creationId xmlns:p14="http://schemas.microsoft.com/office/powerpoint/2010/main" val="1627178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B10F4-9B5E-4B42-9D0A-D919B64696F0}"/>
              </a:ext>
            </a:extLst>
          </p:cNvPr>
          <p:cNvSpPr>
            <a:spLocks noGrp="1"/>
          </p:cNvSpPr>
          <p:nvPr>
            <p:ph type="body" sz="quarter" idx="13"/>
          </p:nvPr>
        </p:nvSpPr>
        <p:spPr/>
        <p:txBody>
          <a:bodyPr/>
          <a:lstStyle/>
          <a:p>
            <a:pPr algn="ctr"/>
            <a:r>
              <a:rPr lang="en-US" sz="5400">
                <a:latin typeface="Matura MT Script Capitals" panose="03020802060602070202" pitchFamily="66" charset="0"/>
              </a:rPr>
              <a:t>Workout Wednesdays</a:t>
            </a:r>
          </a:p>
        </p:txBody>
      </p:sp>
      <p:pic>
        <p:nvPicPr>
          <p:cNvPr id="5122" name="Picture 2">
            <a:extLst>
              <a:ext uri="{FF2B5EF4-FFF2-40B4-BE49-F238E27FC236}">
                <a16:creationId xmlns:a16="http://schemas.microsoft.com/office/drawing/2014/main" id="{DC3376C9-FC81-4E4D-9D20-BF17333FD8A0}"/>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439704" y="1319213"/>
            <a:ext cx="6313805" cy="451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750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D4DC3-8837-462E-8FB5-8ACC3D9D659F}"/>
              </a:ext>
            </a:extLst>
          </p:cNvPr>
          <p:cNvSpPr>
            <a:spLocks noGrp="1"/>
          </p:cNvSpPr>
          <p:nvPr>
            <p:ph type="body" sz="quarter" idx="13"/>
          </p:nvPr>
        </p:nvSpPr>
        <p:spPr/>
        <p:txBody>
          <a:bodyPr/>
          <a:lstStyle/>
          <a:p>
            <a:pPr algn="ctr"/>
            <a:r>
              <a:rPr lang="en-US" sz="3600">
                <a:solidFill>
                  <a:schemeClr val="tx1"/>
                </a:solidFill>
                <a:latin typeface="Calibri"/>
                <a:cs typeface="Calibri"/>
              </a:rPr>
              <a:t>Focus on the Bright Spots</a:t>
            </a:r>
            <a:endParaRPr lang="en-US" sz="3600">
              <a:solidFill>
                <a:schemeClr val="tx1"/>
              </a:solidFill>
            </a:endParaRPr>
          </a:p>
        </p:txBody>
      </p:sp>
      <p:pic>
        <p:nvPicPr>
          <p:cNvPr id="4" name="Picture 2" descr="Text&#10;&#10;Description automatically generated">
            <a:extLst>
              <a:ext uri="{FF2B5EF4-FFF2-40B4-BE49-F238E27FC236}">
                <a16:creationId xmlns:a16="http://schemas.microsoft.com/office/drawing/2014/main" id="{1EA35DE3-C076-44CF-B017-CE6F5E245370}"/>
              </a:ext>
            </a:extLst>
          </p:cNvPr>
          <p:cNvPicPr>
            <a:picLocks noGrp="1" noChangeAspect="1"/>
          </p:cNvPicPr>
          <p:nvPr>
            <p:ph sz="quarter" idx="14"/>
          </p:nvPr>
        </p:nvPicPr>
        <p:blipFill rotWithShape="1">
          <a:blip r:embed="rId3"/>
          <a:srcRect t="12938" r="1" b="27137"/>
          <a:stretch/>
        </p:blipFill>
        <p:spPr>
          <a:xfrm>
            <a:off x="286659" y="1425422"/>
            <a:ext cx="8758888" cy="4477770"/>
          </a:xfrm>
          <a:prstGeom prst="rect">
            <a:avLst/>
          </a:prstGeom>
        </p:spPr>
      </p:pic>
    </p:spTree>
    <p:extLst>
      <p:ext uri="{BB962C8B-B14F-4D97-AF65-F5344CB8AC3E}">
        <p14:creationId xmlns:p14="http://schemas.microsoft.com/office/powerpoint/2010/main" val="714056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6500EB-50C2-45B6-97FC-8A0B82B91641}"/>
              </a:ext>
            </a:extLst>
          </p:cNvPr>
          <p:cNvPicPr>
            <a:picLocks noChangeAspect="1"/>
          </p:cNvPicPr>
          <p:nvPr/>
        </p:nvPicPr>
        <p:blipFill rotWithShape="1">
          <a:blip r:embed="rId3"/>
          <a:srcRect t="5300" r="-1" b="27010"/>
          <a:stretch/>
        </p:blipFill>
        <p:spPr>
          <a:xfrm>
            <a:off x="241300" y="1098550"/>
            <a:ext cx="8661401" cy="4660901"/>
          </a:xfrm>
          <a:prstGeom prst="rect">
            <a:avLst/>
          </a:prstGeom>
        </p:spPr>
      </p:pic>
      <p:pic>
        <p:nvPicPr>
          <p:cNvPr id="4" name="Picture 5" descr="A picture containing icon&#10;&#10;Description automatically generated">
            <a:extLst>
              <a:ext uri="{FF2B5EF4-FFF2-40B4-BE49-F238E27FC236}">
                <a16:creationId xmlns:a16="http://schemas.microsoft.com/office/drawing/2014/main" id="{E3E45425-1BC9-4B39-9BFE-A7215C5A53F7}"/>
              </a:ext>
            </a:extLst>
          </p:cNvPr>
          <p:cNvPicPr>
            <a:picLocks noChangeAspect="1"/>
          </p:cNvPicPr>
          <p:nvPr/>
        </p:nvPicPr>
        <p:blipFill>
          <a:blip r:embed="rId4"/>
          <a:stretch>
            <a:fillRect/>
          </a:stretch>
        </p:blipFill>
        <p:spPr>
          <a:xfrm>
            <a:off x="7482432" y="5514887"/>
            <a:ext cx="1604383" cy="454716"/>
          </a:xfrm>
          <a:prstGeom prst="rect">
            <a:avLst/>
          </a:prstGeom>
        </p:spPr>
      </p:pic>
    </p:spTree>
    <p:extLst>
      <p:ext uri="{BB962C8B-B14F-4D97-AF65-F5344CB8AC3E}">
        <p14:creationId xmlns:p14="http://schemas.microsoft.com/office/powerpoint/2010/main" val="549705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55CDF-413D-48D2-B1A5-2ED8CF15FFAD}"/>
              </a:ext>
            </a:extLst>
          </p:cNvPr>
          <p:cNvSpPr>
            <a:spLocks noGrp="1"/>
          </p:cNvSpPr>
          <p:nvPr>
            <p:ph type="body" sz="quarter" idx="13"/>
          </p:nvPr>
        </p:nvSpPr>
        <p:spPr/>
        <p:txBody>
          <a:bodyPr/>
          <a:lstStyle/>
          <a:p>
            <a:r>
              <a:rPr lang="en-US"/>
              <a:t>I want…					I don’t want…</a:t>
            </a:r>
          </a:p>
        </p:txBody>
      </p:sp>
      <p:pic>
        <p:nvPicPr>
          <p:cNvPr id="4" name="Picture 2" descr="How to Photograph Mountain Landscapes">
            <a:extLst>
              <a:ext uri="{FF2B5EF4-FFF2-40B4-BE49-F238E27FC236}">
                <a16:creationId xmlns:a16="http://schemas.microsoft.com/office/drawing/2014/main" id="{36AD015E-A6BA-4B05-8FE6-8F077FA8F3E3}"/>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739106" y="166925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215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A08E02-754D-4098-9C04-1AA6AA7B3E94}"/>
              </a:ext>
            </a:extLst>
          </p:cNvPr>
          <p:cNvSpPr>
            <a:spLocks noGrp="1"/>
          </p:cNvSpPr>
          <p:nvPr>
            <p:ph type="body" sz="quarter" idx="13"/>
          </p:nvPr>
        </p:nvSpPr>
        <p:spPr/>
        <p:txBody>
          <a:bodyPr/>
          <a:lstStyle/>
          <a:p>
            <a:endParaRPr lang="en-US"/>
          </a:p>
        </p:txBody>
      </p:sp>
      <p:pic>
        <p:nvPicPr>
          <p:cNvPr id="4" name="Picture 2" descr="A picture containing text&#10;&#10;Description automatically generated">
            <a:extLst>
              <a:ext uri="{FF2B5EF4-FFF2-40B4-BE49-F238E27FC236}">
                <a16:creationId xmlns:a16="http://schemas.microsoft.com/office/drawing/2014/main" id="{54DCF348-F1F4-4E58-8F3B-AC06710999A6}"/>
              </a:ext>
            </a:extLst>
          </p:cNvPr>
          <p:cNvPicPr>
            <a:picLocks noGrp="1" noChangeAspect="1"/>
          </p:cNvPicPr>
          <p:nvPr>
            <p:ph sz="quarter" idx="14"/>
          </p:nvPr>
        </p:nvPicPr>
        <p:blipFill rotWithShape="1">
          <a:blip r:embed="rId3"/>
          <a:srcRect l="6391" r="399" b="21946"/>
          <a:stretch/>
        </p:blipFill>
        <p:spPr>
          <a:xfrm>
            <a:off x="609808" y="1529864"/>
            <a:ext cx="7924384" cy="4268770"/>
          </a:xfrm>
          <a:prstGeom prst="rect">
            <a:avLst/>
          </a:prstGeom>
        </p:spPr>
      </p:pic>
    </p:spTree>
    <p:extLst>
      <p:ext uri="{BB962C8B-B14F-4D97-AF65-F5344CB8AC3E}">
        <p14:creationId xmlns:p14="http://schemas.microsoft.com/office/powerpoint/2010/main" val="8445214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81E5FD-E592-4898-A7FE-008C9B13D35A}"/>
              </a:ext>
            </a:extLst>
          </p:cNvPr>
          <p:cNvSpPr>
            <a:spLocks noGrp="1"/>
          </p:cNvSpPr>
          <p:nvPr>
            <p:ph type="body" sz="quarter" idx="13"/>
          </p:nvPr>
        </p:nvSpPr>
        <p:spPr/>
        <p:txBody>
          <a:bodyPr/>
          <a:lstStyle/>
          <a:p>
            <a:r>
              <a:rPr lang="en-US"/>
              <a:t>I can…						I can’t…</a:t>
            </a:r>
          </a:p>
        </p:txBody>
      </p:sp>
      <p:pic>
        <p:nvPicPr>
          <p:cNvPr id="4098" name="Picture 2">
            <a:extLst>
              <a:ext uri="{FF2B5EF4-FFF2-40B4-BE49-F238E27FC236}">
                <a16:creationId xmlns:a16="http://schemas.microsoft.com/office/drawing/2014/main" id="{7F674EA5-189E-44F9-8589-A6CBC40D947B}"/>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589882" y="1319213"/>
            <a:ext cx="6013449" cy="451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81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4EBC00-027F-4017-8AA1-AEEC2E410C21}"/>
              </a:ext>
            </a:extLst>
          </p:cNvPr>
          <p:cNvSpPr>
            <a:spLocks noGrp="1"/>
          </p:cNvSpPr>
          <p:nvPr>
            <p:ph type="body" sz="quarter" idx="13"/>
          </p:nvPr>
        </p:nvSpPr>
        <p:spPr/>
        <p:txBody>
          <a:bodyPr/>
          <a:lstStyle/>
          <a:p>
            <a:r>
              <a:rPr lang="en-US"/>
              <a:t>I am…					I am not…</a:t>
            </a:r>
          </a:p>
        </p:txBody>
      </p:sp>
      <p:pic>
        <p:nvPicPr>
          <p:cNvPr id="3074" name="Picture 2">
            <a:extLst>
              <a:ext uri="{FF2B5EF4-FFF2-40B4-BE49-F238E27FC236}">
                <a16:creationId xmlns:a16="http://schemas.microsoft.com/office/drawing/2014/main" id="{DD69413A-3117-4AB0-A7D8-65FEFF22B83D}"/>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376482" y="1715896"/>
            <a:ext cx="4391035" cy="342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58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F6EC5-46F1-4DEC-A62C-EB9946F2FF67}"/>
              </a:ext>
            </a:extLst>
          </p:cNvPr>
          <p:cNvSpPr>
            <a:spLocks noGrp="1"/>
          </p:cNvSpPr>
          <p:nvPr>
            <p:ph type="body" sz="quarter" idx="13"/>
          </p:nvPr>
        </p:nvSpPr>
        <p:spPr/>
        <p:txBody>
          <a:bodyPr/>
          <a:lstStyle/>
          <a:p>
            <a:pPr algn="ctr"/>
            <a:r>
              <a:rPr lang="en-US">
                <a:latin typeface="Calibri"/>
                <a:cs typeface="Calibri"/>
              </a:rPr>
              <a:t>Welcoming and Inclusion Activity </a:t>
            </a:r>
            <a:endParaRPr lang="en-US"/>
          </a:p>
        </p:txBody>
      </p:sp>
      <p:pic>
        <p:nvPicPr>
          <p:cNvPr id="4" name="Picture 4" descr="Text&#10;&#10;Description automatically generated">
            <a:extLst>
              <a:ext uri="{FF2B5EF4-FFF2-40B4-BE49-F238E27FC236}">
                <a16:creationId xmlns:a16="http://schemas.microsoft.com/office/drawing/2014/main" id="{378AA73D-715B-47F9-8F6B-8057F896AEDB}"/>
              </a:ext>
            </a:extLst>
          </p:cNvPr>
          <p:cNvPicPr>
            <a:picLocks noGrp="1" noChangeAspect="1"/>
          </p:cNvPicPr>
          <p:nvPr>
            <p:ph sz="quarter" idx="14"/>
          </p:nvPr>
        </p:nvPicPr>
        <p:blipFill>
          <a:blip r:embed="rId3"/>
          <a:stretch>
            <a:fillRect/>
          </a:stretch>
        </p:blipFill>
        <p:spPr>
          <a:xfrm>
            <a:off x="251446" y="1064871"/>
            <a:ext cx="8637983" cy="4857749"/>
          </a:xfrm>
        </p:spPr>
      </p:pic>
    </p:spTree>
    <p:extLst>
      <p:ext uri="{BB962C8B-B14F-4D97-AF65-F5344CB8AC3E}">
        <p14:creationId xmlns:p14="http://schemas.microsoft.com/office/powerpoint/2010/main" val="989011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3DDB32-10BB-4989-AA57-D91CF4CD193D}"/>
              </a:ext>
            </a:extLst>
          </p:cNvPr>
          <p:cNvSpPr>
            <a:spLocks noGrp="1"/>
          </p:cNvSpPr>
          <p:nvPr>
            <p:ph type="body" sz="quarter" idx="13"/>
          </p:nvPr>
        </p:nvSpPr>
        <p:spPr/>
        <p:txBody>
          <a:bodyPr/>
          <a:lstStyle/>
          <a:p>
            <a:r>
              <a:rPr lang="en-US" sz="3000">
                <a:latin typeface="Calibri"/>
                <a:cs typeface="Calibri"/>
              </a:rPr>
              <a:t>Explore the Broader Identity a Name Represents:</a:t>
            </a:r>
            <a:endParaRPr lang="en-US" sz="3000"/>
          </a:p>
        </p:txBody>
      </p:sp>
      <p:pic>
        <p:nvPicPr>
          <p:cNvPr id="4" name="Picture 4" descr="Text, letter&#10;&#10;Description automatically generated">
            <a:extLst>
              <a:ext uri="{FF2B5EF4-FFF2-40B4-BE49-F238E27FC236}">
                <a16:creationId xmlns:a16="http://schemas.microsoft.com/office/drawing/2014/main" id="{10987432-8F3B-4F64-849A-0C82FEE6678F}"/>
              </a:ext>
            </a:extLst>
          </p:cNvPr>
          <p:cNvPicPr>
            <a:picLocks noGrp="1" noChangeAspect="1"/>
          </p:cNvPicPr>
          <p:nvPr>
            <p:ph sz="quarter" idx="14"/>
          </p:nvPr>
        </p:nvPicPr>
        <p:blipFill>
          <a:blip r:embed="rId3"/>
          <a:stretch>
            <a:fillRect/>
          </a:stretch>
        </p:blipFill>
        <p:spPr>
          <a:xfrm>
            <a:off x="311148" y="1443941"/>
            <a:ext cx="3946579" cy="4510376"/>
          </a:xfrm>
        </p:spPr>
      </p:pic>
      <p:sp>
        <p:nvSpPr>
          <p:cNvPr id="5" name="TextBox 4">
            <a:extLst>
              <a:ext uri="{FF2B5EF4-FFF2-40B4-BE49-F238E27FC236}">
                <a16:creationId xmlns:a16="http://schemas.microsoft.com/office/drawing/2014/main" id="{50FDED1C-F1B3-470B-A20E-B6A5C9309049}"/>
              </a:ext>
            </a:extLst>
          </p:cNvPr>
          <p:cNvSpPr txBox="1"/>
          <p:nvPr/>
        </p:nvSpPr>
        <p:spPr>
          <a:xfrm>
            <a:off x="4388048" y="1289447"/>
            <a:ext cx="4716661"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ea typeface="+mn-lt"/>
                <a:cs typeface="+mn-lt"/>
              </a:rPr>
              <a:t>•Write your full name.</a:t>
            </a:r>
            <a:endParaRPr lang="en-US" sz="2600">
              <a:cs typeface="Calibri"/>
            </a:endParaRPr>
          </a:p>
          <a:p>
            <a:endParaRPr lang="en-US" sz="2600">
              <a:ea typeface="+mn-lt"/>
              <a:cs typeface="+mn-lt"/>
            </a:endParaRPr>
          </a:p>
          <a:p>
            <a:r>
              <a:rPr lang="en-US" sz="2600">
                <a:ea typeface="+mn-lt"/>
                <a:cs typeface="+mn-lt"/>
              </a:rPr>
              <a:t>•How did you get your name?</a:t>
            </a:r>
            <a:endParaRPr lang="en-US" sz="2600">
              <a:cs typeface="Calibri"/>
            </a:endParaRPr>
          </a:p>
          <a:p>
            <a:endParaRPr lang="en-US" sz="2600">
              <a:ea typeface="+mn-lt"/>
              <a:cs typeface="+mn-lt"/>
            </a:endParaRPr>
          </a:p>
          <a:p>
            <a:r>
              <a:rPr lang="en-US" sz="2600">
                <a:ea typeface="+mn-lt"/>
                <a:cs typeface="+mn-lt"/>
              </a:rPr>
              <a:t>•If you know, tell what your name means.</a:t>
            </a:r>
            <a:endParaRPr lang="en-US" sz="2600">
              <a:cs typeface="Calibri"/>
            </a:endParaRPr>
          </a:p>
          <a:p>
            <a:endParaRPr lang="en-US" sz="2600">
              <a:ea typeface="+mn-lt"/>
              <a:cs typeface="+mn-lt"/>
            </a:endParaRPr>
          </a:p>
          <a:p>
            <a:r>
              <a:rPr lang="en-US" sz="2600">
                <a:ea typeface="+mn-lt"/>
                <a:cs typeface="+mn-lt"/>
              </a:rPr>
              <a:t>•Describe a special significance it has for you.</a:t>
            </a:r>
            <a:endParaRPr lang="en-US" sz="2600">
              <a:cs typeface="Calibri"/>
            </a:endParaRPr>
          </a:p>
          <a:p>
            <a:endParaRPr lang="en-US" sz="2600">
              <a:ea typeface="+mn-lt"/>
              <a:cs typeface="+mn-lt"/>
            </a:endParaRPr>
          </a:p>
          <a:p>
            <a:r>
              <a:rPr lang="en-US" sz="2600">
                <a:ea typeface="+mn-lt"/>
                <a:cs typeface="+mn-lt"/>
              </a:rPr>
              <a:t>•What other names or nicknames do people call you?</a:t>
            </a:r>
            <a:endParaRPr lang="en-US" sz="2600"/>
          </a:p>
          <a:p>
            <a:pPr algn="l"/>
            <a:endParaRPr lang="en-US">
              <a:cs typeface="Calibri"/>
            </a:endParaRPr>
          </a:p>
        </p:txBody>
      </p:sp>
    </p:spTree>
    <p:extLst>
      <p:ext uri="{BB962C8B-B14F-4D97-AF65-F5344CB8AC3E}">
        <p14:creationId xmlns:p14="http://schemas.microsoft.com/office/powerpoint/2010/main" val="9696627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VTI">
  <a:themeElements>
    <a:clrScheme name="AnalogousFromRegularSeed_2SEEDS">
      <a:dk1>
        <a:srgbClr val="000000"/>
      </a:dk1>
      <a:lt1>
        <a:srgbClr val="FFFFFF"/>
      </a:lt1>
      <a:dk2>
        <a:srgbClr val="243741"/>
      </a:dk2>
      <a:lt2>
        <a:srgbClr val="E8E4E2"/>
      </a:lt2>
      <a:accent1>
        <a:srgbClr val="1791D5"/>
      </a:accent1>
      <a:accent2>
        <a:srgbClr val="20B3AB"/>
      </a:accent2>
      <a:accent3>
        <a:srgbClr val="2954E7"/>
      </a:accent3>
      <a:accent4>
        <a:srgbClr val="D5171B"/>
      </a:accent4>
      <a:accent5>
        <a:srgbClr val="E77529"/>
      </a:accent5>
      <a:accent6>
        <a:srgbClr val="BE9E15"/>
      </a:accent6>
      <a:hlink>
        <a:srgbClr val="BF6D3F"/>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D76D3A47B7E64E8705CCD3C42D1B44" ma:contentTypeVersion="13" ma:contentTypeDescription="Create a new document." ma:contentTypeScope="" ma:versionID="13ee3eda3cf75f6bcea627c92a351fd4">
  <xsd:schema xmlns:xsd="http://www.w3.org/2001/XMLSchema" xmlns:xs="http://www.w3.org/2001/XMLSchema" xmlns:p="http://schemas.microsoft.com/office/2006/metadata/properties" xmlns:ns2="a781f783-68b4-4c56-ad36-d578b68bee82" xmlns:ns3="523716c1-1963-449c-8801-10af6a9633ce" targetNamespace="http://schemas.microsoft.com/office/2006/metadata/properties" ma:root="true" ma:fieldsID="66fdd98ac44c0689d03322a3537dd6a9" ns2:_="" ns3:_="">
    <xsd:import namespace="a781f783-68b4-4c56-ad36-d578b68bee82"/>
    <xsd:import namespace="523716c1-1963-449c-8801-10af6a9633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1f783-68b4-4c56-ad36-d578b68bee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3716c1-1963-449c-8801-10af6a9633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57ED07-021C-41F5-97A9-D4059D80E3A3}">
  <ds:schemaRefs>
    <ds:schemaRef ds:uri="http://schemas.microsoft.com/sharepoint/v3/contenttype/forms"/>
  </ds:schemaRefs>
</ds:datastoreItem>
</file>

<file path=customXml/itemProps2.xml><?xml version="1.0" encoding="utf-8"?>
<ds:datastoreItem xmlns:ds="http://schemas.openxmlformats.org/officeDocument/2006/customXml" ds:itemID="{A77540C1-F09C-4CEF-96BE-D833490B3C70}">
  <ds:schemaRefs>
    <ds:schemaRef ds:uri="523716c1-1963-449c-8801-10af6a9633ce"/>
    <ds:schemaRef ds:uri="a781f783-68b4-4c56-ad36-d578b68bee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E954DC-6004-4BF6-823A-42D8F2823410}">
  <ds:schemaRefs>
    <ds:schemaRef ds:uri="523716c1-1963-449c-8801-10af6a9633ce"/>
    <ds:schemaRef ds:uri="a781f783-68b4-4c56-ad36-d578b68bee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10508</Words>
  <Application>Microsoft Office PowerPoint</Application>
  <PresentationFormat>On-screen Show (4:3)</PresentationFormat>
  <Paragraphs>706</Paragraphs>
  <Slides>50</Slides>
  <Notes>47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adelle</vt:lpstr>
      <vt:lpstr>Arial</vt:lpstr>
      <vt:lpstr>Bodoni MT</vt:lpstr>
      <vt:lpstr>Calibri</vt:lpstr>
      <vt:lpstr>Calibri Light</vt:lpstr>
      <vt:lpstr>Century Gothic</vt:lpstr>
      <vt:lpstr>Courier New</vt:lpstr>
      <vt:lpstr>Elephant</vt:lpstr>
      <vt:lpstr>HiraMinProN-W3</vt:lpstr>
      <vt:lpstr>LucidaGrande</vt:lpstr>
      <vt:lpstr>Matura MT Script Capitals</vt:lpstr>
      <vt:lpstr>Open Sans</vt:lpstr>
      <vt:lpstr>Times New Roman</vt:lpstr>
      <vt:lpstr>Custom Design</vt:lpstr>
      <vt:lpstr>BrushVTI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D. Glover Glover</dc:creator>
  <cp:lastModifiedBy>Ewald, Christopher</cp:lastModifiedBy>
  <cp:revision>1</cp:revision>
  <dcterms:created xsi:type="dcterms:W3CDTF">2017-05-17T01:11:11Z</dcterms:created>
  <dcterms:modified xsi:type="dcterms:W3CDTF">2022-01-11T21:47:42Z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0x0101007ED76D3A47B7E64E8705CCD3C42D1B44</vt:lpwstr>
  </property>
</Properties>
</file>